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Another Ferris Wheel makes riders feel a difference in “g” force between the top and the bottom of 0.50 “</a:t>
            </a:r>
            <a:r>
              <a:rPr lang="en-US" sz="2800" dirty="0" err="1" smtClean="0"/>
              <a:t>g”s</a:t>
            </a:r>
            <a:r>
              <a:rPr lang="en-US" sz="2800" dirty="0" smtClean="0"/>
              <a:t>.  What is the ride pulling in “</a:t>
            </a:r>
            <a:r>
              <a:rPr lang="en-US" sz="2800" dirty="0" err="1" smtClean="0"/>
              <a:t>g”s</a:t>
            </a:r>
            <a:r>
              <a:rPr lang="en-US" sz="2800" dirty="0" smtClean="0"/>
              <a:t>, and m/s/s? 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47668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0.25 </a:t>
            </a:r>
            <a:r>
              <a:rPr lang="en-US" sz="1200" dirty="0"/>
              <a:t>“</a:t>
            </a:r>
            <a:r>
              <a:rPr lang="en-US" sz="1200" dirty="0" err="1" smtClean="0"/>
              <a:t>g”s</a:t>
            </a:r>
            <a:r>
              <a:rPr lang="en-US" sz="1200" dirty="0" smtClean="0"/>
              <a:t>, 2.45 m/s/s</a:t>
            </a:r>
            <a:endParaRPr lang="en-US" sz="1200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1" y="254001"/>
            <a:ext cx="80930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If a roller coaster pulls 2.5 “</a:t>
            </a:r>
            <a:r>
              <a:rPr lang="en-US" sz="2800" dirty="0" err="1"/>
              <a:t>g”s</a:t>
            </a:r>
            <a:r>
              <a:rPr lang="en-US" sz="2800" dirty="0"/>
              <a:t> in a vertical circle, what do you feel at the top of the loop, and at the bottom?</a:t>
            </a:r>
          </a:p>
          <a:p>
            <a:r>
              <a:rPr lang="en-US" sz="2800" dirty="0"/>
              <a:t>(2 answers)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223170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-1.5 </a:t>
            </a:r>
            <a:r>
              <a:rPr lang="en-US" sz="1200" dirty="0"/>
              <a:t>“</a:t>
            </a:r>
            <a:r>
              <a:rPr lang="en-US" sz="1200" dirty="0" err="1" smtClean="0"/>
              <a:t>g”s</a:t>
            </a:r>
            <a:r>
              <a:rPr lang="en-US" sz="1200" dirty="0" smtClean="0"/>
              <a:t> (inverted), </a:t>
            </a:r>
            <a:r>
              <a:rPr lang="en-US" sz="1200" dirty="0"/>
              <a:t>and 3.5 “</a:t>
            </a:r>
            <a:r>
              <a:rPr lang="en-US" sz="1200" dirty="0" err="1"/>
              <a:t>g”s</a:t>
            </a:r>
            <a:endParaRPr lang="en-US" sz="1200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" y="254001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You feel 2.1 “</a:t>
            </a:r>
            <a:r>
              <a:rPr lang="en-US" sz="2800" dirty="0" err="1"/>
              <a:t>g”s</a:t>
            </a:r>
            <a:r>
              <a:rPr lang="en-US" sz="2800" dirty="0"/>
              <a:t> at the bottom of a roller coaster loop.  What is the ride “pulling” and what do you feel at the top?</a:t>
            </a:r>
            <a:endParaRPr lang="en-US" sz="1000" dirty="0">
              <a:sym typeface="Symbol" pitchFamily="18" charset="2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219322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1.1 “</a:t>
            </a:r>
            <a:r>
              <a:rPr lang="en-US" sz="1200" dirty="0" err="1"/>
              <a:t>g”s</a:t>
            </a:r>
            <a:r>
              <a:rPr lang="en-US" sz="1200" dirty="0"/>
              <a:t> and </a:t>
            </a:r>
            <a:r>
              <a:rPr lang="en-US" sz="1200" dirty="0" smtClean="0"/>
              <a:t>-0.1 </a:t>
            </a:r>
            <a:r>
              <a:rPr lang="en-US" sz="1200" dirty="0"/>
              <a:t>“</a:t>
            </a:r>
            <a:r>
              <a:rPr lang="en-US" sz="1200" dirty="0" err="1" smtClean="0"/>
              <a:t>g”s</a:t>
            </a:r>
            <a:r>
              <a:rPr lang="en-US" sz="1200" dirty="0" smtClean="0"/>
              <a:t> (inverted)</a:t>
            </a:r>
            <a:endParaRPr lang="en-US" sz="1200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254001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What is your centripetal acceleration if at the top of a roller coaster loop you read .75 “</a:t>
            </a:r>
            <a:r>
              <a:rPr lang="en-US" sz="2800" dirty="0" err="1" smtClean="0"/>
              <a:t>g”s</a:t>
            </a:r>
            <a:r>
              <a:rPr lang="en-US" sz="2800" dirty="0" smtClean="0"/>
              <a:t> inverted?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76655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1.75 “g”s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254001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A Ferris wheel makes riders go 4.08 m/s in an 8.50 m radius circle.  What is the centripetal acceleration of the ride in “</a:t>
            </a:r>
            <a:r>
              <a:rPr lang="en-US" dirty="0" err="1" smtClean="0"/>
              <a:t>g”s</a:t>
            </a:r>
            <a:r>
              <a:rPr lang="en-US" dirty="0" smtClean="0"/>
              <a:t>?  What do the riders feel at the top and the bottom?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269977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(1.9584 m/s/s) 0.20 “</a:t>
            </a:r>
            <a:r>
              <a:rPr lang="en-US" sz="1200" dirty="0" err="1" smtClean="0"/>
              <a:t>g”s</a:t>
            </a:r>
            <a:r>
              <a:rPr lang="en-US" sz="1200" dirty="0" smtClean="0"/>
              <a:t>, 0.80, 1.20 “</a:t>
            </a:r>
            <a:r>
              <a:rPr lang="en-US" sz="1200" dirty="0" err="1" smtClean="0"/>
              <a:t>g”s</a:t>
            </a:r>
            <a:endParaRPr lang="en-US" sz="1200" dirty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458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A ride makes riders go in a </a:t>
            </a:r>
            <a:r>
              <a:rPr lang="en-US" sz="2800" dirty="0" smtClean="0"/>
              <a:t>3.40 </a:t>
            </a:r>
            <a:r>
              <a:rPr lang="en-US" sz="2800" dirty="0"/>
              <a:t>m radius vertical circle with a period of </a:t>
            </a:r>
            <a:r>
              <a:rPr lang="en-US" sz="2800" dirty="0" smtClean="0"/>
              <a:t>2.93 </a:t>
            </a:r>
            <a:r>
              <a:rPr lang="en-US" sz="2800" dirty="0"/>
              <a:t>s.  What “</a:t>
            </a:r>
            <a:r>
              <a:rPr lang="en-US" sz="2800" dirty="0" err="1"/>
              <a:t>g”s</a:t>
            </a:r>
            <a:r>
              <a:rPr lang="en-US" sz="2800" dirty="0"/>
              <a:t> is the ride pulling, and what do the riders feel at the top and at the bottom?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379302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(15.64 m/s/s) 1.60 “</a:t>
            </a:r>
            <a:r>
              <a:rPr lang="en-US" sz="1200" dirty="0" err="1" smtClean="0"/>
              <a:t>g”s</a:t>
            </a:r>
            <a:r>
              <a:rPr lang="en-US" sz="1200" dirty="0" smtClean="0"/>
              <a:t>, -0.60 “</a:t>
            </a:r>
            <a:r>
              <a:rPr lang="en-US" sz="1200" dirty="0" err="1" smtClean="0"/>
              <a:t>g”s</a:t>
            </a:r>
            <a:r>
              <a:rPr lang="en-US" sz="1200" dirty="0" smtClean="0"/>
              <a:t> inverted, and 2.60 “</a:t>
            </a:r>
            <a:r>
              <a:rPr lang="en-US" sz="1200" dirty="0" err="1" smtClean="0"/>
              <a:t>g”s</a:t>
            </a:r>
            <a:endParaRPr lang="en-US" sz="1200" dirty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308528" y="889000"/>
            <a:ext cx="8204682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000"/>
              <a:t>Calculating v and T in a Vertical Circle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endParaRPr lang="en-US" sz="4800"/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8137525" y="5241396"/>
            <a:ext cx="79464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1" y="254000"/>
            <a:ext cx="80930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A roller coaster goes in a 3.8 m radius vertical circle.  What is the </a:t>
            </a:r>
            <a:r>
              <a:rPr lang="en-US" sz="2800" dirty="0" smtClean="0"/>
              <a:t>minimum </a:t>
            </a:r>
            <a:r>
              <a:rPr lang="en-US" sz="2800" dirty="0"/>
              <a:t>speed it can have at the top to stay on the rails?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63831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6.1 m/s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1" y="254001"/>
            <a:ext cx="8093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What is the maximum radius you can twirl a bucket full of water going 2.3 m/s at the top?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53572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.54 m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1" y="254000"/>
            <a:ext cx="80930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What is your speed at the top of a roller coaster loop if you read 0.75 “</a:t>
            </a:r>
            <a:r>
              <a:rPr lang="en-US" sz="2800" dirty="0" err="1" smtClean="0"/>
              <a:t>g”s</a:t>
            </a:r>
            <a:r>
              <a:rPr lang="en-US" sz="2800" dirty="0" smtClean="0"/>
              <a:t> inverted </a:t>
            </a:r>
            <a:r>
              <a:rPr lang="en-US" sz="2800" dirty="0"/>
              <a:t>and the loop has a radius of 3.8 m? </a:t>
            </a:r>
            <a:r>
              <a:rPr lang="en-US" sz="1200" dirty="0"/>
              <a:t>(1)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63831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8.1 m/s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3400" y="190501"/>
            <a:ext cx="7848600" cy="30469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Concept </a:t>
            </a:r>
            <a:r>
              <a:rPr lang="en-US" sz="3200" dirty="0"/>
              <a:t>0: a</a:t>
            </a:r>
            <a:r>
              <a:rPr lang="en-US" sz="3200" baseline="-25000" dirty="0"/>
              <a:t>c</a:t>
            </a:r>
            <a:r>
              <a:rPr lang="en-US" sz="3200" dirty="0"/>
              <a:t> &gt; 9.8 m/s/s so the string stays taut.</a:t>
            </a:r>
          </a:p>
          <a:p>
            <a:r>
              <a:rPr lang="en-US" sz="3200" dirty="0" smtClean="0"/>
              <a:t>Example </a:t>
            </a:r>
            <a:r>
              <a:rPr lang="en-US" sz="3200" dirty="0"/>
              <a:t>- What is the minimum speed at the top for my bucket if r = 1.12 m?  (So the cup does not fall off</a:t>
            </a:r>
            <a:r>
              <a:rPr lang="en-US" sz="3200" dirty="0" smtClean="0"/>
              <a:t>)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1" y="254000"/>
            <a:ext cx="80930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You read 3.5 “</a:t>
            </a:r>
            <a:r>
              <a:rPr lang="en-US" sz="2800" dirty="0" err="1"/>
              <a:t>g”s</a:t>
            </a:r>
            <a:r>
              <a:rPr lang="en-US" sz="2800" dirty="0"/>
              <a:t> at the bottom of a 4.8 m radius vertical circle.  What is the ride pulling, what do you feel at the top, and what is the tangential velocity of the ride?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195277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2.5, </a:t>
            </a:r>
            <a:r>
              <a:rPr lang="en-US" sz="1200" dirty="0" smtClean="0"/>
              <a:t>-1.5 (inverted), </a:t>
            </a:r>
            <a:r>
              <a:rPr lang="en-US" sz="1200" dirty="0"/>
              <a:t>10.8 m/s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1" y="254000"/>
            <a:ext cx="80930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A ride goes in a 5.0 m radius vertical circle.  The ride itself pulls 1.8 “</a:t>
            </a:r>
            <a:r>
              <a:rPr lang="en-US" sz="2800" dirty="0" err="1"/>
              <a:t>g”s</a:t>
            </a:r>
            <a:r>
              <a:rPr lang="en-US" sz="2800" dirty="0"/>
              <a:t>.  What do the riders feel at the bottom, and at the top, and what is the period of motion of the ride?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78927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2.8, </a:t>
            </a:r>
            <a:r>
              <a:rPr lang="en-US" sz="1200" dirty="0" smtClean="0"/>
              <a:t>-0.8 (inverted), </a:t>
            </a:r>
            <a:r>
              <a:rPr lang="en-US" sz="1200" dirty="0"/>
              <a:t>3.35 s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1" y="254000"/>
            <a:ext cx="80930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You read </a:t>
            </a:r>
            <a:r>
              <a:rPr lang="en-US" sz="2800" dirty="0" smtClean="0"/>
              <a:t>-1.4 </a:t>
            </a:r>
            <a:r>
              <a:rPr lang="en-US" sz="2800" dirty="0"/>
              <a:t>“</a:t>
            </a:r>
            <a:r>
              <a:rPr lang="en-US" sz="2800" dirty="0" err="1" smtClean="0"/>
              <a:t>g”s</a:t>
            </a:r>
            <a:r>
              <a:rPr lang="en-US" sz="2800" dirty="0" smtClean="0"/>
              <a:t> (inverted) </a:t>
            </a:r>
            <a:r>
              <a:rPr lang="en-US" sz="2800" dirty="0"/>
              <a:t>at the top of an 8.0 m vertical circle.  What is the ride pulling, what do you read at the bottom, and what is the tangential velocity of the ride?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125386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2.4, 3.4, 13.7 m/s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33400" y="190500"/>
            <a:ext cx="7848600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The “g” force of the ride adds to the 1g we feel normally:</a:t>
            </a:r>
            <a:endParaRPr lang="en-US" sz="3200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209800" y="1870604"/>
            <a:ext cx="2819400" cy="2667000"/>
            <a:chOff x="1392" y="1872"/>
            <a:chExt cx="1920" cy="2016"/>
          </a:xfrm>
        </p:grpSpPr>
        <p:sp>
          <p:nvSpPr>
            <p:cNvPr id="4106" name="Oval 3"/>
            <p:cNvSpPr>
              <a:spLocks noChangeArrowheads="1"/>
            </p:cNvSpPr>
            <p:nvPr/>
          </p:nvSpPr>
          <p:spPr bwMode="auto">
            <a:xfrm>
              <a:off x="1392" y="1968"/>
              <a:ext cx="1920" cy="192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4"/>
            <p:cNvSpPr>
              <a:spLocks noChangeShapeType="1"/>
            </p:cNvSpPr>
            <p:nvPr/>
          </p:nvSpPr>
          <p:spPr bwMode="auto">
            <a:xfrm flipV="1">
              <a:off x="2352" y="1968"/>
              <a:ext cx="0" cy="9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Oval 5"/>
            <p:cNvSpPr>
              <a:spLocks noChangeArrowheads="1"/>
            </p:cNvSpPr>
            <p:nvPr/>
          </p:nvSpPr>
          <p:spPr bwMode="auto">
            <a:xfrm>
              <a:off x="2256" y="1872"/>
              <a:ext cx="192" cy="192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886204" y="1778002"/>
            <a:ext cx="3797303" cy="461698"/>
            <a:chOff x="2592" y="1802"/>
            <a:chExt cx="2392" cy="349"/>
          </a:xfrm>
        </p:grpSpPr>
        <p:sp>
          <p:nvSpPr>
            <p:cNvPr id="4104" name="Line 7"/>
            <p:cNvSpPr>
              <a:spLocks noChangeShapeType="1"/>
            </p:cNvSpPr>
            <p:nvPr/>
          </p:nvSpPr>
          <p:spPr bwMode="auto">
            <a:xfrm flipH="1">
              <a:off x="2592" y="1920"/>
              <a:ext cx="1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Text Box 8"/>
            <p:cNvSpPr txBox="1">
              <a:spLocks noChangeArrowheads="1"/>
            </p:cNvSpPr>
            <p:nvPr/>
          </p:nvSpPr>
          <p:spPr bwMode="auto">
            <a:xfrm>
              <a:off x="3830" y="1802"/>
              <a:ext cx="1154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Feel </a:t>
              </a:r>
              <a:r>
                <a:rPr lang="en-US" dirty="0" smtClean="0"/>
                <a:t>1g - ride</a:t>
              </a:r>
              <a:endParaRPr lang="en-US" dirty="0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886205" y="4347108"/>
            <a:ext cx="3868742" cy="461698"/>
            <a:chOff x="2592" y="3744"/>
            <a:chExt cx="2437" cy="349"/>
          </a:xfrm>
        </p:grpSpPr>
        <p:sp>
          <p:nvSpPr>
            <p:cNvPr id="4102" name="Line 9"/>
            <p:cNvSpPr>
              <a:spLocks noChangeShapeType="1"/>
            </p:cNvSpPr>
            <p:nvPr/>
          </p:nvSpPr>
          <p:spPr bwMode="auto">
            <a:xfrm flipH="1">
              <a:off x="2592" y="3862"/>
              <a:ext cx="1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Text Box 10"/>
            <p:cNvSpPr txBox="1">
              <a:spLocks noChangeArrowheads="1"/>
            </p:cNvSpPr>
            <p:nvPr/>
          </p:nvSpPr>
          <p:spPr bwMode="auto">
            <a:xfrm>
              <a:off x="3830" y="3744"/>
              <a:ext cx="1199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Feel 1g + ride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524001" y="5207000"/>
            <a:ext cx="5360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e.g. the Ferris wheel pulls about 0.10 “</a:t>
            </a:r>
            <a:r>
              <a:rPr lang="en-US" dirty="0" err="1" smtClean="0"/>
              <a:t>g”s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63500"/>
            <a:ext cx="7848600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A Ferris wheel has a radius of 9.40 m, and a period of 15.0 s.  What is the acceleration of the ride in “</a:t>
            </a:r>
            <a:r>
              <a:rPr lang="en-US" dirty="0" err="1" smtClean="0"/>
              <a:t>g”s</a:t>
            </a:r>
            <a:r>
              <a:rPr lang="en-US" dirty="0" smtClean="0"/>
              <a:t> and m/s/s?  What “g” force do they measure at the top and at the bottom?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1" y="4572000"/>
            <a:ext cx="1089025" cy="952500"/>
            <a:chOff x="1392" y="1872"/>
            <a:chExt cx="1920" cy="2016"/>
          </a:xfrm>
        </p:grpSpPr>
        <p:sp>
          <p:nvSpPr>
            <p:cNvPr id="5131" name="Oval 4"/>
            <p:cNvSpPr>
              <a:spLocks noChangeArrowheads="1"/>
            </p:cNvSpPr>
            <p:nvPr/>
          </p:nvSpPr>
          <p:spPr bwMode="auto">
            <a:xfrm>
              <a:off x="1392" y="1968"/>
              <a:ext cx="1920" cy="192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5"/>
            <p:cNvSpPr>
              <a:spLocks noChangeShapeType="1"/>
            </p:cNvSpPr>
            <p:nvPr/>
          </p:nvSpPr>
          <p:spPr bwMode="auto">
            <a:xfrm flipV="1">
              <a:off x="2352" y="1968"/>
              <a:ext cx="0" cy="9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Oval 6"/>
            <p:cNvSpPr>
              <a:spLocks noChangeArrowheads="1"/>
            </p:cNvSpPr>
            <p:nvPr/>
          </p:nvSpPr>
          <p:spPr bwMode="auto">
            <a:xfrm>
              <a:off x="2256" y="1872"/>
              <a:ext cx="192" cy="192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066800" y="4445002"/>
            <a:ext cx="3797302" cy="461698"/>
            <a:chOff x="2592" y="1802"/>
            <a:chExt cx="2392" cy="349"/>
          </a:xfrm>
        </p:grpSpPr>
        <p:sp>
          <p:nvSpPr>
            <p:cNvPr id="5129" name="Line 8"/>
            <p:cNvSpPr>
              <a:spLocks noChangeShapeType="1"/>
            </p:cNvSpPr>
            <p:nvPr/>
          </p:nvSpPr>
          <p:spPr bwMode="auto">
            <a:xfrm flipH="1">
              <a:off x="2592" y="1920"/>
              <a:ext cx="1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Text Box 9"/>
            <p:cNvSpPr txBox="1">
              <a:spLocks noChangeArrowheads="1"/>
            </p:cNvSpPr>
            <p:nvPr/>
          </p:nvSpPr>
          <p:spPr bwMode="auto">
            <a:xfrm>
              <a:off x="3830" y="1802"/>
              <a:ext cx="1154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Feel </a:t>
              </a:r>
              <a:r>
                <a:rPr lang="en-US" dirty="0" smtClean="0"/>
                <a:t>1g - ride</a:t>
              </a:r>
              <a:endParaRPr lang="en-US" dirty="0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066806" y="5334004"/>
            <a:ext cx="3868741" cy="461698"/>
            <a:chOff x="2592" y="3744"/>
            <a:chExt cx="2437" cy="349"/>
          </a:xfrm>
        </p:grpSpPr>
        <p:sp>
          <p:nvSpPr>
            <p:cNvPr id="5127" name="Line 11"/>
            <p:cNvSpPr>
              <a:spLocks noChangeShapeType="1"/>
            </p:cNvSpPr>
            <p:nvPr/>
          </p:nvSpPr>
          <p:spPr bwMode="auto">
            <a:xfrm flipH="1">
              <a:off x="2592" y="3862"/>
              <a:ext cx="1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Text Box 12"/>
            <p:cNvSpPr txBox="1">
              <a:spLocks noChangeArrowheads="1"/>
            </p:cNvSpPr>
            <p:nvPr/>
          </p:nvSpPr>
          <p:spPr bwMode="auto">
            <a:xfrm>
              <a:off x="3830" y="3744"/>
              <a:ext cx="1199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Feel </a:t>
              </a:r>
              <a:r>
                <a:rPr lang="en-US" dirty="0" smtClean="0"/>
                <a:t>1g + ride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410201" y="5496992"/>
            <a:ext cx="27815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1.65 m/s/s, 0.168 “</a:t>
            </a:r>
            <a:r>
              <a:rPr lang="en-US" sz="1100" dirty="0" err="1" smtClean="0"/>
              <a:t>g”s</a:t>
            </a:r>
            <a:r>
              <a:rPr lang="en-US" sz="1100" dirty="0" smtClean="0"/>
              <a:t>, 0.832 “</a:t>
            </a:r>
            <a:r>
              <a:rPr lang="en-US" sz="1100" dirty="0" err="1" smtClean="0"/>
              <a:t>g”s</a:t>
            </a:r>
            <a:r>
              <a:rPr lang="en-US" sz="1100" dirty="0" smtClean="0"/>
              <a:t>, 1.168 “</a:t>
            </a:r>
            <a:r>
              <a:rPr lang="en-US" sz="1100" dirty="0" err="1" smtClean="0"/>
              <a:t>g”s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63500"/>
            <a:ext cx="78486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rider moving in a 3.75 m radius vertical circle feels </a:t>
            </a:r>
            <a:r>
              <a:rPr lang="en-US" dirty="0" smtClean="0"/>
              <a:t>-1.2 </a:t>
            </a:r>
            <a:r>
              <a:rPr lang="en-US" dirty="0"/>
              <a:t>“</a:t>
            </a:r>
            <a:r>
              <a:rPr lang="en-US" dirty="0" err="1"/>
              <a:t>g”s</a:t>
            </a:r>
            <a:r>
              <a:rPr lang="en-US" dirty="0"/>
              <a:t> </a:t>
            </a:r>
            <a:r>
              <a:rPr lang="en-US" dirty="0" smtClean="0"/>
              <a:t>(inverted “</a:t>
            </a:r>
            <a:r>
              <a:rPr lang="en-US" dirty="0" err="1" smtClean="0"/>
              <a:t>g”s</a:t>
            </a:r>
            <a:r>
              <a:rPr lang="en-US" dirty="0" smtClean="0"/>
              <a:t>) at </a:t>
            </a:r>
            <a:r>
              <a:rPr lang="en-US" dirty="0"/>
              <a:t>the top of the circle.</a:t>
            </a:r>
          </a:p>
          <a:p>
            <a:r>
              <a:rPr lang="en-US" dirty="0"/>
              <a:t>A) How many “</a:t>
            </a:r>
            <a:r>
              <a:rPr lang="en-US" dirty="0" err="1"/>
              <a:t>g”s</a:t>
            </a:r>
            <a:r>
              <a:rPr lang="en-US" dirty="0"/>
              <a:t> is the ride pulling?</a:t>
            </a:r>
          </a:p>
          <a:p>
            <a:r>
              <a:rPr lang="en-US" dirty="0"/>
              <a:t>B) How many “</a:t>
            </a:r>
            <a:r>
              <a:rPr lang="en-US" dirty="0" err="1"/>
              <a:t>g”s</a:t>
            </a:r>
            <a:r>
              <a:rPr lang="en-US" dirty="0"/>
              <a:t> do they feel at the bottom?</a:t>
            </a:r>
          </a:p>
          <a:p>
            <a:r>
              <a:rPr lang="en-US" dirty="0"/>
              <a:t>C) What is their tangential velocity?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1" y="4572000"/>
            <a:ext cx="1089025" cy="952500"/>
            <a:chOff x="1392" y="1872"/>
            <a:chExt cx="1920" cy="2016"/>
          </a:xfrm>
        </p:grpSpPr>
        <p:sp>
          <p:nvSpPr>
            <p:cNvPr id="5131" name="Oval 4"/>
            <p:cNvSpPr>
              <a:spLocks noChangeArrowheads="1"/>
            </p:cNvSpPr>
            <p:nvPr/>
          </p:nvSpPr>
          <p:spPr bwMode="auto">
            <a:xfrm>
              <a:off x="1392" y="1968"/>
              <a:ext cx="1920" cy="192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5"/>
            <p:cNvSpPr>
              <a:spLocks noChangeShapeType="1"/>
            </p:cNvSpPr>
            <p:nvPr/>
          </p:nvSpPr>
          <p:spPr bwMode="auto">
            <a:xfrm flipV="1">
              <a:off x="2352" y="1968"/>
              <a:ext cx="0" cy="9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Oval 6"/>
            <p:cNvSpPr>
              <a:spLocks noChangeArrowheads="1"/>
            </p:cNvSpPr>
            <p:nvPr/>
          </p:nvSpPr>
          <p:spPr bwMode="auto">
            <a:xfrm>
              <a:off x="2256" y="1872"/>
              <a:ext cx="192" cy="192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066800" y="4445002"/>
            <a:ext cx="3797302" cy="461698"/>
            <a:chOff x="2592" y="1802"/>
            <a:chExt cx="2392" cy="349"/>
          </a:xfrm>
        </p:grpSpPr>
        <p:sp>
          <p:nvSpPr>
            <p:cNvPr id="5129" name="Line 8"/>
            <p:cNvSpPr>
              <a:spLocks noChangeShapeType="1"/>
            </p:cNvSpPr>
            <p:nvPr/>
          </p:nvSpPr>
          <p:spPr bwMode="auto">
            <a:xfrm flipH="1">
              <a:off x="2592" y="1920"/>
              <a:ext cx="1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Text Box 9"/>
            <p:cNvSpPr txBox="1">
              <a:spLocks noChangeArrowheads="1"/>
            </p:cNvSpPr>
            <p:nvPr/>
          </p:nvSpPr>
          <p:spPr bwMode="auto">
            <a:xfrm>
              <a:off x="3830" y="1802"/>
              <a:ext cx="1154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Feel </a:t>
              </a:r>
              <a:r>
                <a:rPr lang="en-US" dirty="0" smtClean="0"/>
                <a:t>1g - ride</a:t>
              </a:r>
              <a:endParaRPr lang="en-US" dirty="0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066806" y="5334004"/>
            <a:ext cx="3868741" cy="461698"/>
            <a:chOff x="2592" y="3744"/>
            <a:chExt cx="2437" cy="349"/>
          </a:xfrm>
        </p:grpSpPr>
        <p:sp>
          <p:nvSpPr>
            <p:cNvPr id="5127" name="Line 11"/>
            <p:cNvSpPr>
              <a:spLocks noChangeShapeType="1"/>
            </p:cNvSpPr>
            <p:nvPr/>
          </p:nvSpPr>
          <p:spPr bwMode="auto">
            <a:xfrm flipH="1">
              <a:off x="2592" y="3862"/>
              <a:ext cx="1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Text Box 12"/>
            <p:cNvSpPr txBox="1">
              <a:spLocks noChangeArrowheads="1"/>
            </p:cNvSpPr>
            <p:nvPr/>
          </p:nvSpPr>
          <p:spPr bwMode="auto">
            <a:xfrm>
              <a:off x="3830" y="3744"/>
              <a:ext cx="1199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Feel </a:t>
              </a:r>
              <a:r>
                <a:rPr lang="en-US" dirty="0" smtClean="0"/>
                <a:t>1g + ride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410200" y="5496992"/>
            <a:ext cx="23102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2.2 “</a:t>
            </a:r>
            <a:r>
              <a:rPr lang="en-US" sz="1100" dirty="0" err="1" smtClean="0"/>
              <a:t>g”s</a:t>
            </a:r>
            <a:r>
              <a:rPr lang="en-US" sz="1100" dirty="0" smtClean="0"/>
              <a:t>, 3.2 “</a:t>
            </a:r>
            <a:r>
              <a:rPr lang="en-US" sz="1100" dirty="0" err="1" smtClean="0"/>
              <a:t>g”s</a:t>
            </a:r>
            <a:r>
              <a:rPr lang="en-US" sz="1100" dirty="0" smtClean="0"/>
              <a:t>, 21.6 m/s/s, 9.0 m/s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26"/>
          <p:cNvSpPr txBox="1">
            <a:spLocks noChangeArrowheads="1"/>
          </p:cNvSpPr>
          <p:nvPr/>
        </p:nvSpPr>
        <p:spPr bwMode="auto">
          <a:xfrm>
            <a:off x="1000704" y="889000"/>
            <a:ext cx="6820329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g Force in a Vertical Circle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endParaRPr lang="en-US" sz="4800"/>
          </a:p>
        </p:txBody>
      </p:sp>
      <p:sp>
        <p:nvSpPr>
          <p:cNvPr id="6147" name="Text Box 1027"/>
          <p:cNvSpPr txBox="1">
            <a:spLocks noChangeArrowheads="1"/>
          </p:cNvSpPr>
          <p:nvPr/>
        </p:nvSpPr>
        <p:spPr bwMode="auto">
          <a:xfrm>
            <a:off x="8137525" y="5241396"/>
            <a:ext cx="79464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1" y="254000"/>
            <a:ext cx="8093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A Ferris Wheel pulls 0.2 “</a:t>
            </a:r>
            <a:r>
              <a:rPr lang="en-US" sz="2800" dirty="0" err="1" smtClean="0"/>
              <a:t>g”s</a:t>
            </a:r>
            <a:r>
              <a:rPr lang="en-US" sz="2800" dirty="0" smtClean="0"/>
              <a:t>.  What is the “g” force at the top and the bottom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68668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0.80 </a:t>
            </a:r>
            <a:r>
              <a:rPr lang="en-US" sz="1200" dirty="0"/>
              <a:t>“</a:t>
            </a:r>
            <a:r>
              <a:rPr lang="en-US" sz="1200" dirty="0" err="1"/>
              <a:t>g”s</a:t>
            </a:r>
            <a:r>
              <a:rPr lang="en-US" sz="1200" dirty="0"/>
              <a:t>, and </a:t>
            </a:r>
            <a:r>
              <a:rPr lang="en-US" sz="1200" dirty="0" smtClean="0"/>
              <a:t>1.20 </a:t>
            </a:r>
            <a:r>
              <a:rPr lang="en-US" sz="1200" dirty="0"/>
              <a:t>“</a:t>
            </a:r>
            <a:r>
              <a:rPr lang="en-US" sz="1200" dirty="0" err="1"/>
              <a:t>g”s</a:t>
            </a:r>
            <a:endParaRPr lang="en-US" sz="1200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1" y="254000"/>
            <a:ext cx="8093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The Rock O Plane pulls 0.70 “</a:t>
            </a:r>
            <a:r>
              <a:rPr lang="en-US" sz="2800" dirty="0" err="1" smtClean="0"/>
              <a:t>g”s</a:t>
            </a:r>
            <a:r>
              <a:rPr lang="en-US" sz="2800" dirty="0" smtClean="0"/>
              <a:t>.  What do you feel at the top and the bottom?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68668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0.30 </a:t>
            </a:r>
            <a:r>
              <a:rPr lang="en-US" sz="1200" dirty="0"/>
              <a:t>“</a:t>
            </a:r>
            <a:r>
              <a:rPr lang="en-US" sz="1200" dirty="0" err="1"/>
              <a:t>g”s</a:t>
            </a:r>
            <a:r>
              <a:rPr lang="en-US" sz="1200" dirty="0"/>
              <a:t>, and </a:t>
            </a:r>
            <a:r>
              <a:rPr lang="en-US" sz="1200" dirty="0" smtClean="0"/>
              <a:t>1.70 </a:t>
            </a:r>
            <a:r>
              <a:rPr lang="en-US" sz="1200" dirty="0"/>
              <a:t>“</a:t>
            </a:r>
            <a:r>
              <a:rPr lang="en-US" sz="1200" dirty="0" err="1"/>
              <a:t>g”s</a:t>
            </a:r>
            <a:endParaRPr lang="en-US" sz="1200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A Ferris wheel makes riders feel 0.70 “</a:t>
            </a:r>
            <a:r>
              <a:rPr lang="en-US" sz="2800" dirty="0" err="1" smtClean="0"/>
              <a:t>g”s</a:t>
            </a:r>
            <a:r>
              <a:rPr lang="en-US" sz="2800" dirty="0" smtClean="0"/>
              <a:t> at the top, and 1.30 “</a:t>
            </a:r>
            <a:r>
              <a:rPr lang="en-US" sz="2800" dirty="0" err="1" smtClean="0"/>
              <a:t>g”s</a:t>
            </a:r>
            <a:r>
              <a:rPr lang="en-US" sz="2800" dirty="0" smtClean="0"/>
              <a:t> at the bottom.  What is the ride pulling? 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76655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0.30 </a:t>
            </a:r>
            <a:r>
              <a:rPr lang="en-US" sz="1200" dirty="0"/>
              <a:t>“</a:t>
            </a:r>
            <a:r>
              <a:rPr lang="en-US" sz="1200" dirty="0" err="1"/>
              <a:t>g”s</a:t>
            </a:r>
            <a:endParaRPr lang="en-US" sz="1200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481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863</Words>
  <Application>Microsoft Office PowerPoint</Application>
  <PresentationFormat>On-screen Show (16:10)</PresentationFormat>
  <Paragraphs>72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207</cp:revision>
  <dcterms:created xsi:type="dcterms:W3CDTF">2015-03-04T16:15:08Z</dcterms:created>
  <dcterms:modified xsi:type="dcterms:W3CDTF">2015-04-21T04:45:37Z</dcterms:modified>
</cp:coreProperties>
</file>