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75" r:id="rId7"/>
    <p:sldId id="276" r:id="rId8"/>
    <p:sldId id="277" r:id="rId9"/>
    <p:sldId id="278" r:id="rId10"/>
    <p:sldId id="260" r:id="rId11"/>
    <p:sldId id="262" r:id="rId12"/>
    <p:sldId id="272" r:id="rId13"/>
    <p:sldId id="273" r:id="rId14"/>
    <p:sldId id="263" r:id="rId15"/>
    <p:sldId id="264" r:id="rId16"/>
    <p:sldId id="265" r:id="rId17"/>
    <p:sldId id="266" r:id="rId18"/>
    <p:sldId id="267" r:id="rId19"/>
    <p:sldId id="282" r:id="rId20"/>
    <p:sldId id="283" r:id="rId21"/>
    <p:sldId id="284" r:id="rId22"/>
    <p:sldId id="285" r:id="rId23"/>
    <p:sldId id="286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0" d="100"/>
          <a:sy n="60" d="100"/>
        </p:scale>
        <p:origin x="-3072" y="-11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62055-88EB-4194-BC4A-CC69F16DD6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839FB-DBD7-4D25-89CE-DB2C17F7E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C7D9B-239A-4D1E-BA3E-4545CBD176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750CA-0D85-437A-9F6F-C2CD0A6032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B7A6-FA3E-491D-BFCD-93CFFD0E0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3FED3-498F-48FB-AEAD-1C1A883AD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3E621-0CF7-439E-8662-F54786BABC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3D4E9-963E-4B32-99E0-F2D2D5675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05FFD-7054-4400-89D3-5F57F8D191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BFB7A-7AEF-4B5B-A5C6-1ACFBF48A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DC87F-D927-4230-8369-21E607AE7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207C35-0232-4DCD-A2A8-C27F7FBFC5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hyperlink" Target="1Quandary.ip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slide" Target="slide1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8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slide" Target="slide1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2386013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Quandary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85800" y="1752600"/>
          <a:ext cx="3762375" cy="3741738"/>
        </p:xfrm>
        <a:graphic>
          <a:graphicData uri="http://schemas.openxmlformats.org/presentationml/2006/ole">
            <p:oleObj spid="_x0000_s2051" name="Bitmap Image" r:id="rId3" imgW="5087060" imgH="5057143" progId="PBrush">
              <p:embed/>
            </p:oleObj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0" y="609600"/>
            <a:ext cx="3825875" cy="35036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/>
              <a:t>The ball revolves on the end of a string. </a:t>
            </a:r>
          </a:p>
          <a:p>
            <a:pPr>
              <a:buFontTx/>
              <a:buChar char="•"/>
            </a:pPr>
            <a:r>
              <a:rPr lang="en-US" sz="3200"/>
              <a:t>(in space - no gravity)</a:t>
            </a:r>
          </a:p>
          <a:p>
            <a:pPr>
              <a:buFontTx/>
              <a:buChar char="•"/>
            </a:pPr>
            <a:r>
              <a:rPr lang="en-US" sz="3200"/>
              <a:t>What direction will the ball go if the string disappears?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1905000" y="4953000"/>
            <a:ext cx="1676400" cy="1676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90600" y="5257800"/>
            <a:ext cx="5143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295400" y="6216650"/>
            <a:ext cx="4889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B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733800" y="6216650"/>
            <a:ext cx="4889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C</a:t>
            </a:r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3225800" y="4953000"/>
            <a:ext cx="355600" cy="1752600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32" y="336"/>
              </a:cxn>
              <a:cxn ang="0">
                <a:pos x="32" y="720"/>
              </a:cxn>
              <a:cxn ang="0">
                <a:pos x="128" y="1104"/>
              </a:cxn>
            </a:cxnLst>
            <a:rect l="0" t="0" r="r" b="b"/>
            <a:pathLst>
              <a:path w="224" h="1104">
                <a:moveTo>
                  <a:pt x="224" y="0"/>
                </a:moveTo>
                <a:cubicBezTo>
                  <a:pt x="144" y="108"/>
                  <a:pt x="64" y="216"/>
                  <a:pt x="32" y="336"/>
                </a:cubicBezTo>
                <a:cubicBezTo>
                  <a:pt x="0" y="456"/>
                  <a:pt x="16" y="592"/>
                  <a:pt x="32" y="720"/>
                </a:cubicBezTo>
                <a:cubicBezTo>
                  <a:pt x="48" y="848"/>
                  <a:pt x="112" y="1048"/>
                  <a:pt x="128" y="1104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1676400" y="4953000"/>
            <a:ext cx="1905000" cy="609600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816" y="288"/>
              </a:cxn>
              <a:cxn ang="0">
                <a:pos x="0" y="384"/>
              </a:cxn>
            </a:cxnLst>
            <a:rect l="0" t="0" r="r" b="b"/>
            <a:pathLst>
              <a:path w="1200" h="384">
                <a:moveTo>
                  <a:pt x="1200" y="0"/>
                </a:moveTo>
                <a:cubicBezTo>
                  <a:pt x="1108" y="112"/>
                  <a:pt x="1016" y="224"/>
                  <a:pt x="816" y="288"/>
                </a:cubicBezTo>
                <a:cubicBezTo>
                  <a:pt x="616" y="352"/>
                  <a:pt x="308" y="368"/>
                  <a:pt x="0" y="384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165725" y="4765675"/>
            <a:ext cx="9286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Demo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603250" y="152400"/>
            <a:ext cx="2978150" cy="2514600"/>
            <a:chOff x="1776" y="2448"/>
            <a:chExt cx="1876" cy="1584"/>
          </a:xfrm>
        </p:grpSpPr>
        <p:sp>
          <p:nvSpPr>
            <p:cNvPr id="6147" name="Oval 3"/>
            <p:cNvSpPr>
              <a:spLocks noChangeArrowheads="1"/>
            </p:cNvSpPr>
            <p:nvPr/>
          </p:nvSpPr>
          <p:spPr bwMode="auto">
            <a:xfrm>
              <a:off x="1776" y="2448"/>
              <a:ext cx="1584" cy="1584"/>
            </a:xfrm>
            <a:prstGeom prst="ellips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 flipV="1">
              <a:off x="2544" y="2640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2592" y="2674"/>
              <a:ext cx="2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3102" y="2658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3408" y="2674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v</a:t>
              </a:r>
            </a:p>
          </p:txBody>
        </p:sp>
      </p:grp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419600" y="304800"/>
            <a:ext cx="4724400" cy="186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= v</a:t>
            </a:r>
            <a:r>
              <a:rPr lang="en-US" sz="3200" baseline="30000"/>
              <a:t>2</a:t>
            </a:r>
            <a:r>
              <a:rPr lang="en-US" sz="3200"/>
              <a:t>/r      </a:t>
            </a:r>
            <a:endParaRPr lang="en-US" sz="1800"/>
          </a:p>
          <a:p>
            <a:r>
              <a:rPr lang="en-US" sz="2800"/>
              <a:t>a = Centripetal acceleration</a:t>
            </a:r>
          </a:p>
          <a:p>
            <a:r>
              <a:rPr lang="en-US" sz="2800"/>
              <a:t>v = tangential velocity</a:t>
            </a:r>
          </a:p>
          <a:p>
            <a:r>
              <a:rPr lang="en-US" sz="2800"/>
              <a:t>r = radius of circle</a:t>
            </a:r>
            <a:endParaRPr lang="en-US" sz="1800"/>
          </a:p>
        </p:txBody>
      </p: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2241550" y="485775"/>
            <a:ext cx="577850" cy="598488"/>
            <a:chOff x="1344" y="2784"/>
            <a:chExt cx="364" cy="377"/>
          </a:xfrm>
        </p:grpSpPr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H="1">
              <a:off x="1344" y="2784"/>
              <a:ext cx="288" cy="28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1478" y="2796"/>
              <a:ext cx="230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a</a:t>
              </a:r>
            </a:p>
          </p:txBody>
        </p:sp>
      </p:grp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04800" y="2800350"/>
            <a:ext cx="8474075" cy="2774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One more formula:</a:t>
            </a:r>
          </a:p>
          <a:p>
            <a:r>
              <a:rPr lang="en-US" sz="2800"/>
              <a:t>Circumference = 2</a:t>
            </a:r>
            <a:r>
              <a:rPr lang="en-US" sz="2800">
                <a:sym typeface="Symbol" pitchFamily="18" charset="2"/>
              </a:rPr>
              <a:t></a:t>
            </a:r>
            <a:r>
              <a:rPr lang="en-US" sz="2800"/>
              <a:t>r</a:t>
            </a:r>
          </a:p>
          <a:p>
            <a:r>
              <a:rPr lang="en-US" sz="2800"/>
              <a:t>Period = T (time for once around)</a:t>
            </a:r>
          </a:p>
          <a:p>
            <a:r>
              <a:rPr lang="en-US" sz="2800"/>
              <a:t>v = x/t = 2</a:t>
            </a:r>
            <a:r>
              <a:rPr lang="en-US" sz="2800">
                <a:sym typeface="Symbol" pitchFamily="18" charset="2"/>
              </a:rPr>
              <a:t></a:t>
            </a:r>
            <a:r>
              <a:rPr lang="en-US" sz="2800"/>
              <a:t>r/T  (for uniform circular motion)</a:t>
            </a:r>
            <a:br>
              <a:rPr lang="en-US" sz="2800"/>
            </a:br>
            <a:r>
              <a:rPr lang="en-US" sz="2800"/>
              <a:t> </a:t>
            </a:r>
            <a:r>
              <a:rPr lang="en-US" sz="3200"/>
              <a:t>a = v</a:t>
            </a:r>
            <a:r>
              <a:rPr lang="en-US" sz="3200" baseline="30000"/>
              <a:t>2</a:t>
            </a:r>
            <a:r>
              <a:rPr lang="en-US" sz="3200"/>
              <a:t>/r </a:t>
            </a:r>
            <a:r>
              <a:rPr lang="en-US" sz="1800"/>
              <a:t>(show substitution on whiteboard)</a:t>
            </a:r>
          </a:p>
          <a:p>
            <a:r>
              <a:rPr lang="en-US" sz="3200"/>
              <a:t>a = 4</a:t>
            </a:r>
            <a:r>
              <a:rPr lang="en-US" sz="2800">
                <a:sym typeface="Symbol" pitchFamily="18" charset="2"/>
              </a:rPr>
              <a:t></a:t>
            </a:r>
            <a:r>
              <a:rPr lang="en-US" sz="2800" baseline="30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r/T</a:t>
            </a:r>
            <a:r>
              <a:rPr lang="en-US" sz="2800" baseline="30000">
                <a:sym typeface="Symbol" pitchFamily="18" charset="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603250" y="152400"/>
            <a:ext cx="2978150" cy="2514600"/>
            <a:chOff x="1776" y="2448"/>
            <a:chExt cx="1876" cy="1584"/>
          </a:xfrm>
        </p:grpSpPr>
        <p:sp>
          <p:nvSpPr>
            <p:cNvPr id="8195" name="Oval 3"/>
            <p:cNvSpPr>
              <a:spLocks noChangeArrowheads="1"/>
            </p:cNvSpPr>
            <p:nvPr/>
          </p:nvSpPr>
          <p:spPr bwMode="auto">
            <a:xfrm>
              <a:off x="1776" y="2448"/>
              <a:ext cx="1584" cy="1584"/>
            </a:xfrm>
            <a:prstGeom prst="ellips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Line 4"/>
            <p:cNvSpPr>
              <a:spLocks noChangeShapeType="1"/>
            </p:cNvSpPr>
            <p:nvPr/>
          </p:nvSpPr>
          <p:spPr bwMode="auto">
            <a:xfrm flipV="1">
              <a:off x="2544" y="2640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2592" y="2674"/>
              <a:ext cx="2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3102" y="2658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3408" y="2674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v</a:t>
              </a:r>
            </a:p>
          </p:txBody>
        </p:sp>
      </p:grp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2241550" y="485775"/>
            <a:ext cx="577850" cy="598488"/>
            <a:chOff x="1344" y="2784"/>
            <a:chExt cx="364" cy="377"/>
          </a:xfrm>
        </p:grpSpPr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H="1">
              <a:off x="1344" y="2784"/>
              <a:ext cx="288" cy="28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1478" y="2796"/>
              <a:ext cx="230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a</a:t>
              </a:r>
            </a:p>
          </p:txBody>
        </p:sp>
      </p:grp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04800" y="2895600"/>
          <a:ext cx="1619250" cy="1371406"/>
        </p:xfrm>
        <a:graphic>
          <a:graphicData uri="http://schemas.openxmlformats.org/presentationml/2006/ole">
            <p:oleObj spid="_x0000_s18434" name="Equation" r:id="rId3" imgW="495000" imgH="41904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581400" y="2895600"/>
          <a:ext cx="2209800" cy="1403674"/>
        </p:xfrm>
        <a:graphic>
          <a:graphicData uri="http://schemas.openxmlformats.org/presentationml/2006/ole">
            <p:oleObj spid="_x0000_s18435" name="Equation" r:id="rId4" imgW="660240" imgH="41904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657600" y="4572000"/>
          <a:ext cx="2514600" cy="1339328"/>
        </p:xfrm>
        <a:graphic>
          <a:graphicData uri="http://schemas.openxmlformats.org/presentationml/2006/ole">
            <p:oleObj spid="_x0000_s18436" name="Equation" r:id="rId5" imgW="787320" imgH="41904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0" y="4495800"/>
          <a:ext cx="2035365" cy="1371600"/>
        </p:xfrm>
        <a:graphic>
          <a:graphicData uri="http://schemas.openxmlformats.org/presentationml/2006/ole">
            <p:oleObj spid="_x0000_s18437" name="Equation" r:id="rId6" imgW="6220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A merry-go-round completes a revolution every 7.15 seconds.  What is your centripetal acceleration if you are 3.52 m from the center of rotation?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" y="2987675"/>
            <a:ext cx="8686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a = 4</a:t>
            </a:r>
            <a:r>
              <a:rPr lang="en-US" sz="2800">
                <a:sym typeface="Symbol" pitchFamily="18" charset="2"/>
              </a:rPr>
              <a:t></a:t>
            </a:r>
            <a:r>
              <a:rPr lang="en-US" sz="2800" baseline="30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r/T</a:t>
            </a:r>
            <a:r>
              <a:rPr lang="en-US" sz="2800" baseline="30000">
                <a:sym typeface="Symbol" pitchFamily="18" charset="2"/>
              </a:rPr>
              <a:t>2</a:t>
            </a:r>
            <a:endParaRPr lang="en-US" sz="3200"/>
          </a:p>
          <a:p>
            <a:pPr eaLnBrk="0" hangingPunct="0"/>
            <a:r>
              <a:rPr lang="en-US" sz="3200"/>
              <a:t>a = 4</a:t>
            </a:r>
            <a:r>
              <a:rPr lang="en-US" sz="2800">
                <a:sym typeface="Symbol" pitchFamily="18" charset="2"/>
              </a:rPr>
              <a:t></a:t>
            </a:r>
            <a:r>
              <a:rPr lang="en-US" sz="2800" baseline="30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(3.52 m)/(7.15 s)</a:t>
            </a:r>
            <a:r>
              <a:rPr lang="en-US" sz="2800" baseline="30000">
                <a:sym typeface="Symbol" pitchFamily="18" charset="2"/>
              </a:rPr>
              <a:t>2</a:t>
            </a:r>
            <a:endParaRPr lang="en-US" sz="3200"/>
          </a:p>
          <a:p>
            <a:pPr eaLnBrk="0" hangingPunct="0"/>
            <a:r>
              <a:rPr lang="en-US" sz="3200"/>
              <a:t>a = 2.72 m/s/s</a:t>
            </a:r>
          </a:p>
          <a:p>
            <a:pPr eaLnBrk="0" hangingPunct="0"/>
            <a:endParaRPr lang="en-US" sz="32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8112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2.72 m/s/s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304800" y="304800"/>
            <a:ext cx="8093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What should be the period of motion if you want 3.5 “g”s of centripetal acceleration 5.25 m from the center of rotation?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228600" y="2987675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a = 4</a:t>
            </a:r>
            <a:r>
              <a:rPr lang="en-US" sz="2800">
                <a:sym typeface="Symbol" pitchFamily="18" charset="2"/>
              </a:rPr>
              <a:t></a:t>
            </a:r>
            <a:r>
              <a:rPr lang="en-US" sz="2800" baseline="30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r/T</a:t>
            </a:r>
            <a:r>
              <a:rPr lang="en-US" sz="2800" baseline="30000">
                <a:sym typeface="Symbol" pitchFamily="18" charset="2"/>
              </a:rPr>
              <a:t>2</a:t>
            </a:r>
            <a:endParaRPr lang="en-US" sz="2800"/>
          </a:p>
          <a:p>
            <a:pPr eaLnBrk="0" hangingPunct="0"/>
            <a:r>
              <a:rPr lang="en-US" sz="2800"/>
              <a:t>a = (3.5)(9.8 m/s/s) = 34.3 m/s/s</a:t>
            </a:r>
          </a:p>
          <a:p>
            <a:pPr eaLnBrk="0" hangingPunct="0"/>
            <a:r>
              <a:rPr lang="en-US" sz="2800"/>
              <a:t>34.3 m/s/s = 4</a:t>
            </a:r>
            <a:r>
              <a:rPr lang="en-US" sz="2800">
                <a:sym typeface="Symbol" pitchFamily="18" charset="2"/>
              </a:rPr>
              <a:t></a:t>
            </a:r>
            <a:r>
              <a:rPr lang="en-US" sz="2800" baseline="30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(5.25 m)/T</a:t>
            </a:r>
            <a:r>
              <a:rPr lang="en-US" sz="2800" baseline="30000">
                <a:sym typeface="Symbol" pitchFamily="18" charset="2"/>
              </a:rPr>
              <a:t>2</a:t>
            </a:r>
            <a:endParaRPr lang="en-US" sz="2800"/>
          </a:p>
          <a:p>
            <a:pPr eaLnBrk="0" hangingPunct="0"/>
            <a:r>
              <a:rPr lang="en-US" sz="2800"/>
              <a:t>T = 2.5 s</a:t>
            </a:r>
          </a:p>
        </p:txBody>
      </p:sp>
      <p:sp>
        <p:nvSpPr>
          <p:cNvPr id="24580" name="Text Box 1028"/>
          <p:cNvSpPr txBox="1">
            <a:spLocks noChangeArrowheads="1"/>
          </p:cNvSpPr>
          <p:nvPr/>
        </p:nvSpPr>
        <p:spPr bwMode="auto">
          <a:xfrm>
            <a:off x="152400" y="6553200"/>
            <a:ext cx="471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2.5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14550" y="1066800"/>
            <a:ext cx="45847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Centripetal Force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4</a:t>
            </a:r>
            <a:endParaRPr lang="en-US" sz="4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What force is required to swing a 5.0kg object at  6.0m/s in a 75cm radius circle?	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2438400"/>
            <a:ext cx="8686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F = ma, a=v</a:t>
            </a:r>
            <a:r>
              <a:rPr lang="en-US" sz="3200" baseline="30000"/>
              <a:t>2</a:t>
            </a:r>
            <a:r>
              <a:rPr lang="en-US" sz="3200"/>
              <a:t>/r</a:t>
            </a:r>
          </a:p>
          <a:p>
            <a:pPr eaLnBrk="0" hangingPunct="0"/>
            <a:r>
              <a:rPr lang="en-US" sz="3200"/>
              <a:t>F = mv</a:t>
            </a:r>
            <a:r>
              <a:rPr lang="en-US" sz="3200" baseline="30000"/>
              <a:t>2</a:t>
            </a:r>
            <a:r>
              <a:rPr lang="en-US" sz="3200"/>
              <a:t>/r</a:t>
            </a:r>
          </a:p>
          <a:p>
            <a:pPr eaLnBrk="0" hangingPunct="0"/>
            <a:r>
              <a:rPr lang="en-US" sz="3200"/>
              <a:t>F = (5.0 kg)(6.0 m/s)</a:t>
            </a:r>
            <a:r>
              <a:rPr lang="en-US" sz="3200" baseline="30000"/>
              <a:t>2</a:t>
            </a:r>
            <a:r>
              <a:rPr lang="en-US" sz="3200"/>
              <a:t>/(.75 m)</a:t>
            </a:r>
          </a:p>
          <a:p>
            <a:pPr eaLnBrk="0" hangingPunct="0"/>
            <a:r>
              <a:rPr lang="en-US" sz="3200"/>
              <a:t>F = 240 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60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240 N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6477000" y="3962400"/>
          <a:ext cx="2035175" cy="1371600"/>
        </p:xfrm>
        <a:graphic>
          <a:graphicData uri="http://schemas.openxmlformats.org/presentationml/2006/ole">
            <p:oleObj spid="_x0000_s27650" name="Equation" r:id="rId3" imgW="6220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Ice skates can give 420 N of turning force.  What is r</a:t>
            </a:r>
            <a:r>
              <a:rPr lang="en-US" sz="4000" baseline="-25000"/>
              <a:t>min</a:t>
            </a:r>
            <a:r>
              <a:rPr lang="en-US" sz="4000"/>
              <a:t> for a 50.kg skater @10.m/s?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2438400"/>
            <a:ext cx="86868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F=ma a=v</a:t>
            </a:r>
            <a:r>
              <a:rPr lang="en-US" sz="3200" baseline="30000"/>
              <a:t>2</a:t>
            </a:r>
            <a:r>
              <a:rPr lang="en-US" sz="3200"/>
              <a:t>/r</a:t>
            </a:r>
          </a:p>
          <a:p>
            <a:pPr eaLnBrk="0" hangingPunct="0"/>
            <a:r>
              <a:rPr lang="en-US" sz="3200"/>
              <a:t>F=mv</a:t>
            </a:r>
            <a:r>
              <a:rPr lang="en-US" sz="3200" baseline="30000"/>
              <a:t>2</a:t>
            </a:r>
            <a:r>
              <a:rPr lang="en-US" sz="3200"/>
              <a:t>/r</a:t>
            </a:r>
          </a:p>
          <a:p>
            <a:pPr eaLnBrk="0" hangingPunct="0"/>
            <a:r>
              <a:rPr lang="en-US" sz="3200"/>
              <a:t>420 N = (50 kg)(10.m/s)</a:t>
            </a:r>
            <a:r>
              <a:rPr lang="en-US" sz="3200" baseline="30000"/>
              <a:t>2</a:t>
            </a:r>
            <a:r>
              <a:rPr lang="en-US" sz="3200"/>
              <a:t>/r</a:t>
            </a:r>
          </a:p>
          <a:p>
            <a:pPr eaLnBrk="0" hangingPunct="0"/>
            <a:r>
              <a:rPr lang="en-US" sz="3200"/>
              <a:t>r = (50 kg)(10.m/s)</a:t>
            </a:r>
            <a:r>
              <a:rPr lang="en-US" sz="3200" baseline="30000"/>
              <a:t>2</a:t>
            </a:r>
            <a:r>
              <a:rPr lang="en-US" sz="3200"/>
              <a:t>/(420 N)</a:t>
            </a:r>
          </a:p>
          <a:p>
            <a:pPr eaLnBrk="0" hangingPunct="0"/>
            <a:r>
              <a:rPr lang="en-US" sz="3200"/>
              <a:t>r = 11.9 m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699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11.9m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6477000" y="3962400"/>
          <a:ext cx="2035175" cy="1371600"/>
        </p:xfrm>
        <a:graphic>
          <a:graphicData uri="http://schemas.openxmlformats.org/presentationml/2006/ole">
            <p:oleObj spid="_x0000_s28674" name="Equation" r:id="rId3" imgW="6220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 smtClean="0"/>
              <a:t>What force is required to make </a:t>
            </a:r>
            <a:r>
              <a:rPr lang="en-US" sz="3600" dirty="0"/>
              <a:t>a </a:t>
            </a:r>
            <a:r>
              <a:rPr lang="en-US" sz="3600" dirty="0" smtClean="0"/>
              <a:t>60 kg </a:t>
            </a:r>
            <a:r>
              <a:rPr lang="en-US" sz="3600" dirty="0"/>
              <a:t>small redheaded child go in a </a:t>
            </a:r>
            <a:r>
              <a:rPr lang="en-US" sz="3600" dirty="0" smtClean="0"/>
              <a:t>4.1 m </a:t>
            </a:r>
            <a:r>
              <a:rPr lang="en-US" sz="3600" dirty="0"/>
              <a:t>radius circle with a </a:t>
            </a:r>
            <a:r>
              <a:rPr lang="en-US" sz="3600" dirty="0" smtClean="0"/>
              <a:t>period of 4.5 s</a:t>
            </a:r>
            <a:endParaRPr lang="en-US" sz="3600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" y="24384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dirty="0" smtClean="0"/>
              <a:t>solution</a:t>
            </a:r>
            <a:endParaRPr lang="en-US" sz="3200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6457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480 N</a:t>
            </a:r>
            <a:endParaRPr lang="en-US" sz="1200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6400800" y="3810000"/>
          <a:ext cx="2514600" cy="1339850"/>
        </p:xfrm>
        <a:graphic>
          <a:graphicData uri="http://schemas.openxmlformats.org/presentationml/2006/ole">
            <p:oleObj spid="_x0000_s29698" name="Equation" r:id="rId3" imgW="7873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/>
              <a:t>It takes 35 N of force to make a </a:t>
            </a:r>
            <a:r>
              <a:rPr lang="en-US" sz="3600" dirty="0" smtClean="0"/>
              <a:t>1.5 Kg glob </a:t>
            </a:r>
            <a:r>
              <a:rPr lang="en-US" sz="3600" dirty="0"/>
              <a:t>of </a:t>
            </a:r>
            <a:r>
              <a:rPr lang="en-US" sz="3600" dirty="0" err="1"/>
              <a:t>Jello</a:t>
            </a:r>
            <a:r>
              <a:rPr lang="en-US" sz="3600" dirty="0"/>
              <a:t> go in a 2.0 m radius </a:t>
            </a:r>
            <a:r>
              <a:rPr lang="en-US" sz="3600" dirty="0" smtClean="0"/>
              <a:t>circle. What is the period of its motion?</a:t>
            </a:r>
          </a:p>
          <a:p>
            <a:r>
              <a:rPr lang="en-US" sz="3600" dirty="0" smtClean="0"/>
              <a:t>What’s </a:t>
            </a:r>
            <a:r>
              <a:rPr lang="en-US" sz="3600" dirty="0"/>
              <a:t>its flavor?</a:t>
            </a:r>
            <a:endParaRPr lang="en-US" sz="3600" dirty="0">
              <a:sym typeface="Symbol" pitchFamily="18" charset="2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2881313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dirty="0" smtClean="0"/>
              <a:t>solution</a:t>
            </a:r>
            <a:endParaRPr lang="en-US" sz="3200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517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1.84 s</a:t>
            </a:r>
            <a:endParaRPr lang="en-US" sz="1200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324600" y="3733800"/>
          <a:ext cx="2514600" cy="1339850"/>
        </p:xfrm>
        <a:graphic>
          <a:graphicData uri="http://schemas.openxmlformats.org/presentationml/2006/ole">
            <p:oleObj spid="_x0000_s30722" name="Equation" r:id="rId3" imgW="7873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8898" y="1066800"/>
            <a:ext cx="8376011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</a:t>
            </a:r>
            <a:r>
              <a:rPr lang="en-US" sz="4800" dirty="0" smtClean="0"/>
              <a:t>Centripetal force = friction force</a:t>
            </a:r>
            <a:endParaRPr lang="en-US" sz="4800" dirty="0"/>
          </a:p>
          <a:p>
            <a:pPr algn="ctr"/>
            <a:r>
              <a:rPr lang="en-US" sz="4800" dirty="0">
                <a:hlinkClick r:id="rId2" action="ppaction://hlinksldjump"/>
              </a:rPr>
              <a:t>1</a:t>
            </a:r>
            <a:r>
              <a:rPr lang="en-US" sz="4800" dirty="0"/>
              <a:t> | </a:t>
            </a:r>
            <a:r>
              <a:rPr lang="en-US" sz="4800" dirty="0">
                <a:hlinkClick r:id="rId3" action="ppaction://hlinksldjump"/>
              </a:rPr>
              <a:t>2</a:t>
            </a:r>
            <a:r>
              <a:rPr lang="en-US" sz="4800" dirty="0"/>
              <a:t> | </a:t>
            </a:r>
            <a:r>
              <a:rPr lang="en-US" sz="4800" dirty="0">
                <a:hlinkClick r:id="rId4" action="ppaction://hlinksldjump"/>
              </a:rPr>
              <a:t>3</a:t>
            </a:r>
            <a:r>
              <a:rPr lang="en-US" sz="4800" dirty="0"/>
              <a:t> | </a:t>
            </a:r>
            <a:r>
              <a:rPr lang="en-US" sz="4800" dirty="0">
                <a:hlinkClick r:id="rId5" action="ppaction://hlinksldjump"/>
              </a:rPr>
              <a:t>4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26"/>
          <p:cNvSpPr txBox="1">
            <a:spLocks noChangeArrowheads="1"/>
          </p:cNvSpPr>
          <p:nvPr/>
        </p:nvSpPr>
        <p:spPr bwMode="auto">
          <a:xfrm>
            <a:off x="609600" y="609600"/>
            <a:ext cx="7861300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Centripetal acceleration and Force</a:t>
            </a:r>
          </a:p>
        </p:txBody>
      </p:sp>
      <p:graphicFrame>
        <p:nvGraphicFramePr>
          <p:cNvPr id="7171" name="Object 1027"/>
          <p:cNvGraphicFramePr>
            <a:graphicFrameLocks noChangeAspect="1"/>
          </p:cNvGraphicFramePr>
          <p:nvPr/>
        </p:nvGraphicFramePr>
        <p:xfrm>
          <a:off x="685800" y="1752600"/>
          <a:ext cx="3762375" cy="3741738"/>
        </p:xfrm>
        <a:graphic>
          <a:graphicData uri="http://schemas.openxmlformats.org/presentationml/2006/ole">
            <p:oleObj spid="_x0000_s7171" name="Bitmap Image" r:id="rId3" imgW="5087060" imgH="5057143" progId="PBrush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dirty="0" smtClean="0"/>
              <a:t>1320 </a:t>
            </a:r>
            <a:r>
              <a:rPr lang="en-US" sz="3600" dirty="0" smtClean="0"/>
              <a:t>kg car with a coefficient of friction of </a:t>
            </a:r>
            <a:r>
              <a:rPr lang="en-US" sz="3600" dirty="0" smtClean="0"/>
              <a:t>0.810 </a:t>
            </a:r>
            <a:r>
              <a:rPr lang="en-US" sz="3600" dirty="0" smtClean="0"/>
              <a:t>goes around a level corner at </a:t>
            </a:r>
            <a:r>
              <a:rPr lang="en-US" sz="3600" dirty="0" smtClean="0"/>
              <a:t>24.0 </a:t>
            </a:r>
            <a:r>
              <a:rPr lang="en-US" sz="3600" dirty="0" smtClean="0"/>
              <a:t>m/s.  What is the minimum radius the corner can have?</a:t>
            </a:r>
            <a:endParaRPr lang="en-US" sz="3600" dirty="0">
              <a:sym typeface="Symbol" pitchFamily="18" charset="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31242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dirty="0" smtClean="0"/>
              <a:t>solution</a:t>
            </a:r>
            <a:endParaRPr lang="en-US" sz="3200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1266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72.6 m</a:t>
            </a:r>
            <a:endParaRPr lang="en-US" sz="12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371600" y="5213350"/>
          <a:ext cx="2492375" cy="1371600"/>
        </p:xfrm>
        <a:graphic>
          <a:graphicData uri="http://schemas.openxmlformats.org/presentationml/2006/ole">
            <p:oleObj spid="_x0000_s31746" name="Equation" r:id="rId3" imgW="761760" imgH="41904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867400" y="5289550"/>
          <a:ext cx="2960688" cy="1339850"/>
        </p:xfrm>
        <a:graphic>
          <a:graphicData uri="http://schemas.openxmlformats.org/presentationml/2006/ole">
            <p:oleObj spid="_x0000_s31747" name="Equation" r:id="rId4" imgW="9270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 smtClean="0"/>
              <a:t>There is a coefficient of friction of </a:t>
            </a:r>
            <a:r>
              <a:rPr lang="en-US" sz="3600" dirty="0" smtClean="0"/>
              <a:t>0.930 </a:t>
            </a:r>
            <a:r>
              <a:rPr lang="en-US" sz="3600" dirty="0" smtClean="0"/>
              <a:t>between a </a:t>
            </a:r>
            <a:r>
              <a:rPr lang="en-US" sz="3600" dirty="0" smtClean="0"/>
              <a:t>1930 </a:t>
            </a:r>
            <a:r>
              <a:rPr lang="en-US" sz="3600" dirty="0" smtClean="0"/>
              <a:t>kg car and the level road.  What is its maximum possible velocity around a </a:t>
            </a:r>
            <a:r>
              <a:rPr lang="en-US" sz="3600" dirty="0" smtClean="0"/>
              <a:t>230</a:t>
            </a:r>
            <a:r>
              <a:rPr lang="en-US" sz="3600" dirty="0" smtClean="0"/>
              <a:t>. m radius corner?</a:t>
            </a:r>
            <a:endParaRPr lang="en-US" sz="4000" dirty="0">
              <a:sym typeface="Symbol" pitchFamily="18" charset="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33528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dirty="0" smtClean="0"/>
              <a:t>solution</a:t>
            </a:r>
            <a:endParaRPr lang="en-US" sz="3200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45.8 m/s</a:t>
            </a:r>
            <a:endParaRPr lang="en-US" sz="12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371600" y="4495800"/>
          <a:ext cx="2492375" cy="1371600"/>
        </p:xfrm>
        <a:graphic>
          <a:graphicData uri="http://schemas.openxmlformats.org/presentationml/2006/ole">
            <p:oleObj spid="_x0000_s32770" name="Equation" r:id="rId3" imgW="761760" imgH="41904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867400" y="4572000"/>
          <a:ext cx="2960688" cy="1339850"/>
        </p:xfrm>
        <a:graphic>
          <a:graphicData uri="http://schemas.openxmlformats.org/presentationml/2006/ole">
            <p:oleObj spid="_x0000_s32771" name="Equation" r:id="rId4" imgW="9270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/>
              <a:t>0.120 </a:t>
            </a:r>
            <a:r>
              <a:rPr lang="en-US" sz="2800" dirty="0" smtClean="0"/>
              <a:t>kg mass is on a level turntable </a:t>
            </a:r>
            <a:r>
              <a:rPr lang="en-US" sz="2800" dirty="0" smtClean="0"/>
              <a:t>0.130 </a:t>
            </a:r>
            <a:r>
              <a:rPr lang="en-US" sz="2800" dirty="0" smtClean="0"/>
              <a:t>m from the center.  If there is a coefficient of friction of </a:t>
            </a:r>
            <a:r>
              <a:rPr lang="en-US" sz="2800" dirty="0" smtClean="0"/>
              <a:t>0.560 </a:t>
            </a:r>
            <a:r>
              <a:rPr lang="en-US" sz="2800" dirty="0" smtClean="0"/>
              <a:t>between the turntable and the mass, what is the minimum period of motion the turntable can have for the mass to remain without flying off?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33528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dirty="0" smtClean="0"/>
              <a:t>solution</a:t>
            </a:r>
            <a:endParaRPr lang="en-US" sz="3200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2869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0.967 s</a:t>
            </a:r>
            <a:endParaRPr lang="en-US" sz="12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371600" y="4495800"/>
          <a:ext cx="2492375" cy="1371600"/>
        </p:xfrm>
        <a:graphic>
          <a:graphicData uri="http://schemas.openxmlformats.org/presentationml/2006/ole">
            <p:oleObj spid="_x0000_s33794" name="Equation" r:id="rId3" imgW="761760" imgH="41904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867400" y="4572000"/>
          <a:ext cx="2960688" cy="1339850"/>
        </p:xfrm>
        <a:graphic>
          <a:graphicData uri="http://schemas.openxmlformats.org/presentationml/2006/ole">
            <p:oleObj spid="_x0000_s33795" name="Equation" r:id="rId4" imgW="9270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/>
              <a:t>0.320 </a:t>
            </a:r>
            <a:r>
              <a:rPr lang="en-US" sz="2800" dirty="0" smtClean="0"/>
              <a:t>kg mass is on a level turntable </a:t>
            </a:r>
            <a:r>
              <a:rPr lang="en-US" sz="2800" dirty="0" smtClean="0"/>
              <a:t>with a period of 1.33 s  </a:t>
            </a:r>
            <a:r>
              <a:rPr lang="en-US" sz="2800" dirty="0" smtClean="0"/>
              <a:t>If there is a coefficient of friction of </a:t>
            </a:r>
            <a:r>
              <a:rPr lang="en-US" sz="2800" dirty="0" smtClean="0"/>
              <a:t>0.760 </a:t>
            </a:r>
            <a:r>
              <a:rPr lang="en-US" sz="2800" dirty="0" smtClean="0"/>
              <a:t>between the turntable and the mass, </a:t>
            </a:r>
            <a:r>
              <a:rPr lang="en-US" sz="2800" dirty="0" smtClean="0"/>
              <a:t>what is the maximum distance from the center </a:t>
            </a:r>
            <a:r>
              <a:rPr lang="en-US" sz="2800" dirty="0" smtClean="0"/>
              <a:t>for the mass to remain without flying off?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33528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dirty="0" smtClean="0"/>
              <a:t>solution</a:t>
            </a:r>
            <a:endParaRPr lang="en-US" sz="3200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896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0.334 m</a:t>
            </a:r>
            <a:endParaRPr lang="en-US" sz="12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371600" y="4495800"/>
          <a:ext cx="2492375" cy="1371600"/>
        </p:xfrm>
        <a:graphic>
          <a:graphicData uri="http://schemas.openxmlformats.org/presentationml/2006/ole">
            <p:oleObj spid="_x0000_s35842" name="Equation" r:id="rId3" imgW="761760" imgH="41904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867400" y="4572000"/>
          <a:ext cx="2960688" cy="1339850"/>
        </p:xfrm>
        <a:graphic>
          <a:graphicData uri="http://schemas.openxmlformats.org/presentationml/2006/ole">
            <p:oleObj spid="_x0000_s35843" name="Equation" r:id="rId4" imgW="9270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0" y="0"/>
            <a:ext cx="4114800" cy="42370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Useful Formulas:</a:t>
            </a:r>
            <a:br>
              <a:rPr lang="en-US" sz="3200"/>
            </a:br>
            <a:r>
              <a:rPr lang="en-US" sz="3200"/>
              <a:t>a = v</a:t>
            </a:r>
            <a:r>
              <a:rPr lang="en-US" sz="3200" baseline="30000"/>
              <a:t>2</a:t>
            </a:r>
            <a:r>
              <a:rPr lang="en-US" sz="3200"/>
              <a:t>/r  </a:t>
            </a:r>
          </a:p>
          <a:p>
            <a:r>
              <a:rPr lang="en-US" sz="3200"/>
              <a:t>a = 4</a:t>
            </a:r>
            <a:r>
              <a:rPr lang="en-US" sz="2800">
                <a:sym typeface="Symbol" pitchFamily="18" charset="2"/>
              </a:rPr>
              <a:t></a:t>
            </a:r>
            <a:r>
              <a:rPr lang="en-US" sz="2800" baseline="30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r/T</a:t>
            </a:r>
            <a:r>
              <a:rPr lang="en-US" sz="2800" baseline="30000">
                <a:sym typeface="Symbol" pitchFamily="18" charset="2"/>
              </a:rPr>
              <a:t>2</a:t>
            </a:r>
          </a:p>
          <a:p>
            <a:r>
              <a:rPr lang="en-US" sz="3200"/>
              <a:t>F = ma</a:t>
            </a:r>
          </a:p>
          <a:p>
            <a:r>
              <a:rPr lang="en-US" sz="3200"/>
              <a:t>v = x/t   {v = </a:t>
            </a:r>
            <a:r>
              <a:rPr lang="en-US" sz="2800"/>
              <a:t>2</a:t>
            </a:r>
            <a:r>
              <a:rPr lang="en-US" sz="2800">
                <a:sym typeface="Symbol" pitchFamily="18" charset="2"/>
              </a:rPr>
              <a:t></a:t>
            </a:r>
            <a:r>
              <a:rPr lang="en-US" sz="2800"/>
              <a:t>r/T}</a:t>
            </a:r>
            <a:endParaRPr lang="en-US" sz="1800"/>
          </a:p>
          <a:p>
            <a:r>
              <a:rPr lang="en-US" sz="2800"/>
              <a:t>a = Centripetal acceleration</a:t>
            </a:r>
          </a:p>
          <a:p>
            <a:r>
              <a:rPr lang="en-US" sz="2800"/>
              <a:t>v = tangential velocity</a:t>
            </a:r>
          </a:p>
          <a:p>
            <a:r>
              <a:rPr lang="en-US" sz="2800"/>
              <a:t>r = radius of circle</a:t>
            </a:r>
          </a:p>
          <a:p>
            <a:r>
              <a:rPr lang="en-US" sz="2800"/>
              <a:t>T = Period of motion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343400" y="0"/>
            <a:ext cx="41148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What is the acceleration of a point 32 cm out on a grinding wheel spinning at 1200 RPM?</a:t>
            </a:r>
            <a:endParaRPr lang="en-US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267200" y="1782763"/>
            <a:ext cx="4648200" cy="22875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RPM = Revolutions/Minute</a:t>
            </a:r>
          </a:p>
          <a:p>
            <a:r>
              <a:rPr lang="en-US" sz="2800"/>
              <a:t>60 s = 1 minute</a:t>
            </a:r>
          </a:p>
          <a:p>
            <a:r>
              <a:rPr lang="en-US" sz="2800"/>
              <a:t>T = (60 s)/(1200 rev) = .050 s</a:t>
            </a:r>
          </a:p>
          <a:p>
            <a:r>
              <a:rPr lang="en-US" sz="2800"/>
              <a:t>Use </a:t>
            </a:r>
            <a:r>
              <a:rPr lang="en-US" sz="3200"/>
              <a:t>a = 4</a:t>
            </a:r>
            <a:r>
              <a:rPr lang="en-US" sz="2800">
                <a:sym typeface="Symbol" pitchFamily="18" charset="2"/>
              </a:rPr>
              <a:t></a:t>
            </a:r>
            <a:r>
              <a:rPr lang="en-US" sz="2800" baseline="30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r/T</a:t>
            </a:r>
            <a:r>
              <a:rPr lang="en-US" sz="2800" baseline="30000">
                <a:sym typeface="Symbol" pitchFamily="18" charset="2"/>
              </a:rPr>
              <a:t>2</a:t>
            </a:r>
          </a:p>
          <a:p>
            <a:r>
              <a:rPr lang="en-US" sz="2800"/>
              <a:t>&lt;show&gt;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28600" y="4341813"/>
            <a:ext cx="8229600" cy="22875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RPS = Revolutions/second</a:t>
            </a:r>
          </a:p>
          <a:p>
            <a:r>
              <a:rPr lang="en-US" sz="2800"/>
              <a:t>Example - 35 rev/sec, 5.2 cm from axis</a:t>
            </a:r>
          </a:p>
          <a:p>
            <a:r>
              <a:rPr lang="en-US" sz="2800"/>
              <a:t>T = (1 s)/(35 rev) = 0.02857 s</a:t>
            </a:r>
          </a:p>
          <a:p>
            <a:r>
              <a:rPr lang="en-US" sz="2800"/>
              <a:t>Use </a:t>
            </a:r>
            <a:r>
              <a:rPr lang="en-US" sz="3200"/>
              <a:t>a = 4</a:t>
            </a:r>
            <a:r>
              <a:rPr lang="en-US" sz="2800">
                <a:sym typeface="Symbol" pitchFamily="18" charset="2"/>
              </a:rPr>
              <a:t></a:t>
            </a:r>
            <a:r>
              <a:rPr lang="en-US" sz="2800" baseline="30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r/T</a:t>
            </a:r>
            <a:r>
              <a:rPr lang="en-US" sz="2800" baseline="30000">
                <a:sym typeface="Symbol" pitchFamily="18" charset="2"/>
              </a:rPr>
              <a:t>2</a:t>
            </a:r>
          </a:p>
          <a:p>
            <a:r>
              <a:rPr lang="en-US" sz="2800"/>
              <a:t>&lt;show&gt;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 build="p" autoUpdateAnimBg="0"/>
      <p:bldP spid="3073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81000" y="323850"/>
            <a:ext cx="8397875" cy="5576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/>
              <a:t>The “F” word:</a:t>
            </a:r>
          </a:p>
          <a:p>
            <a:endParaRPr lang="en-US" sz="4800"/>
          </a:p>
          <a:p>
            <a:r>
              <a:rPr lang="en-US" sz="4000" b="1"/>
              <a:t>Centrifugal</a:t>
            </a:r>
            <a:r>
              <a:rPr lang="en-US" sz="3200"/>
              <a:t> force - the sensation that you are being flung outward.</a:t>
            </a:r>
          </a:p>
          <a:p>
            <a:endParaRPr lang="en-US" sz="3200"/>
          </a:p>
          <a:p>
            <a:r>
              <a:rPr lang="en-US" sz="3200"/>
              <a:t>Car acceleration forward - flung back</a:t>
            </a:r>
          </a:p>
          <a:p>
            <a:r>
              <a:rPr lang="en-US" sz="3200"/>
              <a:t>Car accel centripetally - flung outside</a:t>
            </a:r>
          </a:p>
          <a:p>
            <a:endParaRPr lang="en-US" sz="3200"/>
          </a:p>
          <a:p>
            <a:r>
              <a:rPr lang="en-US" sz="3200"/>
              <a:t>Sunglasses going out the window</a:t>
            </a:r>
          </a:p>
          <a:p>
            <a:r>
              <a:rPr lang="en-US" sz="3200"/>
              <a:t>Fenders on bikes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entrifugal_fo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575"/>
            <a:ext cx="4572000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639445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Acceleration - rate change in velocity </a:t>
            </a:r>
          </a:p>
          <a:p>
            <a:pPr lvl="1"/>
            <a:r>
              <a:rPr lang="en-US" sz="3200"/>
              <a:t>a = 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v/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t</a:t>
            </a:r>
          </a:p>
          <a:p>
            <a:pPr lvl="1"/>
            <a:r>
              <a:rPr lang="en-US" sz="3200"/>
              <a:t>Velocity - Speed + direction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2255838"/>
            <a:ext cx="583088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So far only speed has changed.......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200025"/>
            <a:ext cx="620395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Linear acceleration.</a:t>
            </a:r>
          </a:p>
          <a:p>
            <a:pPr lvl="1"/>
            <a:r>
              <a:rPr lang="en-US" sz="2800"/>
              <a:t>a =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v/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t = (18 m/s)/9 s = 2 m/s/s</a:t>
            </a:r>
          </a:p>
          <a:p>
            <a:pPr lvl="1"/>
            <a:r>
              <a:rPr lang="en-US" sz="2800"/>
              <a:t>Speed changes</a:t>
            </a:r>
          </a:p>
          <a:p>
            <a:pPr lvl="1"/>
            <a:r>
              <a:rPr lang="en-US" sz="2800"/>
              <a:t>Force and velocity are parallel (or anti)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5937250" cy="1373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Centripetal Acceleration </a:t>
            </a:r>
            <a:endParaRPr lang="en-US" sz="1800"/>
          </a:p>
          <a:p>
            <a:pPr lvl="1"/>
            <a:r>
              <a:rPr lang="en-US" sz="2800"/>
              <a:t>Direction changes </a:t>
            </a:r>
            <a:r>
              <a:rPr lang="en-US" sz="1800"/>
              <a:t>(what does it look like?) </a:t>
            </a:r>
          </a:p>
          <a:p>
            <a:pPr lvl="1"/>
            <a:r>
              <a:rPr lang="en-US" sz="2800"/>
              <a:t>Force and velocity are perpendicular </a:t>
            </a:r>
            <a:endParaRPr lang="en-US" sz="1800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457200" y="4114800"/>
            <a:ext cx="2978150" cy="2514600"/>
            <a:chOff x="1776" y="2448"/>
            <a:chExt cx="1876" cy="1584"/>
          </a:xfrm>
        </p:grpSpPr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1776" y="2448"/>
              <a:ext cx="1584" cy="1584"/>
            </a:xfrm>
            <a:prstGeom prst="ellips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 flipV="1">
              <a:off x="2544" y="2640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2592" y="2674"/>
              <a:ext cx="2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3102" y="2658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3408" y="2674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v</a:t>
              </a:r>
            </a:p>
          </p:txBody>
        </p:sp>
      </p:grp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419600" y="4191000"/>
            <a:ext cx="4724400" cy="2135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= v</a:t>
            </a:r>
            <a:r>
              <a:rPr lang="en-US" sz="3200" baseline="30000"/>
              <a:t>2</a:t>
            </a:r>
            <a:r>
              <a:rPr lang="en-US" sz="3200"/>
              <a:t>/r      </a:t>
            </a:r>
            <a:r>
              <a:rPr lang="en-US" sz="1800"/>
              <a:t>(take my word)</a:t>
            </a:r>
          </a:p>
          <a:p>
            <a:r>
              <a:rPr lang="en-US" sz="2800"/>
              <a:t>a = Centripetal acceleration</a:t>
            </a:r>
          </a:p>
          <a:p>
            <a:r>
              <a:rPr lang="en-US" sz="2800"/>
              <a:t>v = tangential velocity</a:t>
            </a:r>
          </a:p>
          <a:p>
            <a:r>
              <a:rPr lang="en-US" sz="2800"/>
              <a:t>r = radius of circle</a:t>
            </a:r>
          </a:p>
          <a:p>
            <a:r>
              <a:rPr lang="en-US" sz="1800"/>
              <a:t>(show direction with lateral accelerometer)</a:t>
            </a:r>
          </a:p>
        </p:txBody>
      </p:sp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6397625" y="528638"/>
            <a:ext cx="2406650" cy="614362"/>
            <a:chOff x="4030" y="333"/>
            <a:chExt cx="1516" cy="387"/>
          </a:xfrm>
        </p:grpSpPr>
        <p:grpSp>
          <p:nvGrpSpPr>
            <p:cNvPr id="4117" name="Group 21"/>
            <p:cNvGrpSpPr>
              <a:grpSpLocks/>
            </p:cNvGrpSpPr>
            <p:nvPr/>
          </p:nvGrpSpPr>
          <p:grpSpPr bwMode="auto">
            <a:xfrm>
              <a:off x="4030" y="333"/>
              <a:ext cx="1202" cy="317"/>
              <a:chOff x="4030" y="333"/>
              <a:chExt cx="1202" cy="317"/>
            </a:xfrm>
          </p:grpSpPr>
          <p:sp>
            <p:nvSpPr>
              <p:cNvPr id="4108" name="Line 12"/>
              <p:cNvSpPr>
                <a:spLocks noChangeShapeType="1"/>
              </p:cNvSpPr>
              <p:nvPr/>
            </p:nvSpPr>
            <p:spPr bwMode="auto">
              <a:xfrm>
                <a:off x="4030" y="333"/>
                <a:ext cx="4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>
                <a:off x="4800" y="336"/>
                <a:ext cx="4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Text Box 14"/>
              <p:cNvSpPr txBox="1">
                <a:spLocks noChangeArrowheads="1"/>
              </p:cNvSpPr>
              <p:nvPr/>
            </p:nvSpPr>
            <p:spPr bwMode="auto">
              <a:xfrm>
                <a:off x="4108" y="336"/>
                <a:ext cx="21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v</a:t>
                </a:r>
              </a:p>
            </p:txBody>
          </p:sp>
          <p:sp>
            <p:nvSpPr>
              <p:cNvPr id="4111" name="Text Box 15"/>
              <p:cNvSpPr txBox="1">
                <a:spLocks noChangeArrowheads="1"/>
              </p:cNvSpPr>
              <p:nvPr/>
            </p:nvSpPr>
            <p:spPr bwMode="auto">
              <a:xfrm>
                <a:off x="4838" y="362"/>
                <a:ext cx="223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F</a:t>
                </a:r>
              </a:p>
            </p:txBody>
          </p:sp>
        </p:grp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 flipH="1">
              <a:off x="4800" y="720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5270" y="362"/>
              <a:ext cx="27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or</a:t>
              </a:r>
            </a:p>
          </p:txBody>
        </p:sp>
      </p:grpSp>
      <p:grpSp>
        <p:nvGrpSpPr>
          <p:cNvPr id="4124" name="Group 28"/>
          <p:cNvGrpSpPr>
            <a:grpSpLocks/>
          </p:cNvGrpSpPr>
          <p:nvPr/>
        </p:nvGrpSpPr>
        <p:grpSpPr bwMode="auto">
          <a:xfrm>
            <a:off x="2133600" y="4419600"/>
            <a:ext cx="577850" cy="598488"/>
            <a:chOff x="1344" y="2784"/>
            <a:chExt cx="364" cy="377"/>
          </a:xfrm>
        </p:grpSpPr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flipH="1">
              <a:off x="1344" y="2784"/>
              <a:ext cx="288" cy="28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Text Box 27"/>
            <p:cNvSpPr txBox="1">
              <a:spLocks noChangeArrowheads="1"/>
            </p:cNvSpPr>
            <p:nvPr/>
          </p:nvSpPr>
          <p:spPr bwMode="auto">
            <a:xfrm>
              <a:off x="1478" y="2796"/>
              <a:ext cx="230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a</a:t>
              </a:r>
            </a:p>
          </p:txBody>
        </p:sp>
      </p:grpSp>
      <p:grpSp>
        <p:nvGrpSpPr>
          <p:cNvPr id="4127" name="Group 31"/>
          <p:cNvGrpSpPr>
            <a:grpSpLocks/>
          </p:cNvGrpSpPr>
          <p:nvPr/>
        </p:nvGrpSpPr>
        <p:grpSpPr bwMode="auto">
          <a:xfrm>
            <a:off x="6400800" y="2357438"/>
            <a:ext cx="1809750" cy="1223962"/>
            <a:chOff x="4032" y="1485"/>
            <a:chExt cx="1140" cy="771"/>
          </a:xfrm>
        </p:grpSpPr>
        <p:grpSp>
          <p:nvGrpSpPr>
            <p:cNvPr id="4118" name="Group 22"/>
            <p:cNvGrpSpPr>
              <a:grpSpLocks/>
            </p:cNvGrpSpPr>
            <p:nvPr/>
          </p:nvGrpSpPr>
          <p:grpSpPr bwMode="auto">
            <a:xfrm>
              <a:off x="4032" y="1485"/>
              <a:ext cx="1029" cy="387"/>
              <a:chOff x="4032" y="1485"/>
              <a:chExt cx="1029" cy="387"/>
            </a:xfrm>
          </p:grpSpPr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>
                <a:off x="4032" y="1485"/>
                <a:ext cx="4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Text Box 18"/>
              <p:cNvSpPr txBox="1">
                <a:spLocks noChangeArrowheads="1"/>
              </p:cNvSpPr>
              <p:nvPr/>
            </p:nvSpPr>
            <p:spPr bwMode="auto">
              <a:xfrm>
                <a:off x="4110" y="1488"/>
                <a:ext cx="21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v</a:t>
                </a:r>
              </a:p>
            </p:txBody>
          </p:sp>
          <p:sp>
            <p:nvSpPr>
              <p:cNvPr id="4115" name="Line 19"/>
              <p:cNvSpPr>
                <a:spLocks noChangeShapeType="1"/>
              </p:cNvSpPr>
              <p:nvPr/>
            </p:nvSpPr>
            <p:spPr bwMode="auto">
              <a:xfrm>
                <a:off x="4848" y="1488"/>
                <a:ext cx="0" cy="3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Text Box 20"/>
              <p:cNvSpPr txBox="1">
                <a:spLocks noChangeArrowheads="1"/>
              </p:cNvSpPr>
              <p:nvPr/>
            </p:nvSpPr>
            <p:spPr bwMode="auto">
              <a:xfrm>
                <a:off x="4838" y="1514"/>
                <a:ext cx="223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F</a:t>
                </a:r>
              </a:p>
            </p:txBody>
          </p:sp>
        </p:grp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 flipV="1">
              <a:off x="5136" y="14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4896" y="1968"/>
              <a:ext cx="27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 autoUpdateAnimBg="0"/>
      <p:bldP spid="4100" grpId="0" build="p" bldLvl="2" autoUpdateAnimBg="0"/>
      <p:bldP spid="41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603250" y="-228600"/>
            <a:ext cx="2978150" cy="2514600"/>
            <a:chOff x="1776" y="2448"/>
            <a:chExt cx="1876" cy="1584"/>
          </a:xfrm>
        </p:grpSpPr>
        <p:sp>
          <p:nvSpPr>
            <p:cNvPr id="5125" name="Oval 5"/>
            <p:cNvSpPr>
              <a:spLocks noChangeArrowheads="1"/>
            </p:cNvSpPr>
            <p:nvPr/>
          </p:nvSpPr>
          <p:spPr bwMode="auto">
            <a:xfrm>
              <a:off x="1776" y="2448"/>
              <a:ext cx="1584" cy="1584"/>
            </a:xfrm>
            <a:prstGeom prst="ellips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 flipV="1">
              <a:off x="2544" y="2640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2592" y="2674"/>
              <a:ext cx="2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3102" y="2658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3408" y="2674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v</a:t>
              </a:r>
            </a:p>
          </p:txBody>
        </p:sp>
      </p:grp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419600" y="304800"/>
            <a:ext cx="4724400" cy="186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= v</a:t>
            </a:r>
            <a:r>
              <a:rPr lang="en-US" sz="3200" baseline="30000"/>
              <a:t>2</a:t>
            </a:r>
            <a:r>
              <a:rPr lang="en-US" sz="3200"/>
              <a:t>/r      </a:t>
            </a:r>
            <a:endParaRPr lang="en-US" sz="1800"/>
          </a:p>
          <a:p>
            <a:r>
              <a:rPr lang="en-US" sz="2800"/>
              <a:t>a = Centripetal acceleration</a:t>
            </a:r>
          </a:p>
          <a:p>
            <a:r>
              <a:rPr lang="en-US" sz="2800"/>
              <a:t>v = tangential velocity</a:t>
            </a:r>
          </a:p>
          <a:p>
            <a:r>
              <a:rPr lang="en-US" sz="2800"/>
              <a:t>r = radius of circle</a:t>
            </a:r>
            <a:endParaRPr lang="en-US" sz="1800"/>
          </a:p>
        </p:txBody>
      </p:sp>
      <p:grpSp>
        <p:nvGrpSpPr>
          <p:cNvPr id="5144" name="Group 24"/>
          <p:cNvGrpSpPr>
            <a:grpSpLocks/>
          </p:cNvGrpSpPr>
          <p:nvPr/>
        </p:nvGrpSpPr>
        <p:grpSpPr bwMode="auto">
          <a:xfrm>
            <a:off x="2241550" y="104775"/>
            <a:ext cx="577850" cy="598488"/>
            <a:chOff x="1344" y="2784"/>
            <a:chExt cx="364" cy="377"/>
          </a:xfrm>
        </p:grpSpPr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 flipH="1">
              <a:off x="1344" y="2784"/>
              <a:ext cx="288" cy="28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>
              <a:off x="1478" y="2796"/>
              <a:ext cx="230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a</a:t>
              </a:r>
            </a:p>
          </p:txBody>
        </p:sp>
      </p:grp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04800" y="2362200"/>
            <a:ext cx="8474075" cy="40576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u="sng"/>
              <a:t>Example - What is the centripetal acceleration of a 1200 kg car going 24 m/s around an 80. m radius corner?</a:t>
            </a:r>
          </a:p>
          <a:p>
            <a:pPr lvl="1"/>
            <a:r>
              <a:rPr lang="en-US" sz="2800"/>
              <a:t>a = v</a:t>
            </a:r>
            <a:r>
              <a:rPr lang="en-US" sz="2800" baseline="30000"/>
              <a:t>2</a:t>
            </a:r>
            <a:r>
              <a:rPr lang="en-US" sz="2800"/>
              <a:t>/r =  (24 m/s)</a:t>
            </a:r>
            <a:r>
              <a:rPr lang="en-US" sz="2800" baseline="30000"/>
              <a:t>2</a:t>
            </a:r>
            <a:r>
              <a:rPr lang="en-US" sz="3600"/>
              <a:t>/</a:t>
            </a:r>
            <a:r>
              <a:rPr lang="en-US" sz="2800"/>
              <a:t>(80. m) = 7.2 m/s/s </a:t>
            </a:r>
            <a:r>
              <a:rPr lang="en-US" sz="1800"/>
              <a:t>(units, lateral accel.)</a:t>
            </a:r>
          </a:p>
          <a:p>
            <a:r>
              <a:rPr lang="en-US" sz="2800" u="sng"/>
              <a:t>What centripetal force is needed?</a:t>
            </a:r>
          </a:p>
          <a:p>
            <a:pPr lvl="1"/>
            <a:r>
              <a:rPr lang="en-US" sz="2800"/>
              <a:t>F = ma = (1200 kg)(7.2 m/s/s) = 8640 N</a:t>
            </a:r>
          </a:p>
          <a:p>
            <a:r>
              <a:rPr lang="en-US" sz="2800" u="sng"/>
              <a:t>What is the minimum coefficient of friction needed?</a:t>
            </a:r>
          </a:p>
          <a:p>
            <a:pPr lvl="1"/>
            <a:r>
              <a:rPr lang="en-US" sz="2800"/>
              <a:t>F</a:t>
            </a:r>
            <a:r>
              <a:rPr lang="en-US" sz="2800" baseline="-25000"/>
              <a:t>fr</a:t>
            </a:r>
            <a:r>
              <a:rPr lang="en-US" sz="2800"/>
              <a:t> = </a:t>
            </a:r>
            <a:r>
              <a:rPr lang="en-US" sz="2800">
                <a:sym typeface="Symbol" pitchFamily="18" charset="2"/>
              </a:rPr>
              <a:t></a:t>
            </a:r>
            <a:r>
              <a:rPr lang="en-US" sz="2800"/>
              <a:t>F</a:t>
            </a:r>
            <a:r>
              <a:rPr lang="en-US" sz="2800" baseline="-25000"/>
              <a:t>N</a:t>
            </a:r>
            <a:r>
              <a:rPr lang="en-US" sz="2800"/>
              <a:t> = </a:t>
            </a:r>
            <a:r>
              <a:rPr lang="en-US" sz="2800">
                <a:sym typeface="Symbol" pitchFamily="18" charset="2"/>
              </a:rPr>
              <a:t></a:t>
            </a:r>
            <a:r>
              <a:rPr lang="en-US" sz="2800"/>
              <a:t>mg</a:t>
            </a:r>
          </a:p>
          <a:p>
            <a:pPr lvl="1"/>
            <a:r>
              <a:rPr lang="en-US" sz="2800"/>
              <a:t>8640 N = </a:t>
            </a:r>
            <a:r>
              <a:rPr lang="en-US" sz="2800">
                <a:sym typeface="Symbol" pitchFamily="18" charset="2"/>
              </a:rPr>
              <a:t></a:t>
            </a:r>
            <a:r>
              <a:rPr lang="en-US" sz="2800"/>
              <a:t>(1200 kg)(9.8 N/kg)</a:t>
            </a:r>
          </a:p>
          <a:p>
            <a:pPr lvl="1"/>
            <a:r>
              <a:rPr lang="en-US" sz="2800">
                <a:sym typeface="Symbol" pitchFamily="18" charset="2"/>
              </a:rPr>
              <a:t> = .73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252538" y="1066800"/>
            <a:ext cx="6308725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Centripetal Acceleration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4</a:t>
            </a:r>
            <a:endParaRPr lang="en-US" sz="4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What is the centripetal acceleration if a tuna is going 6.2 m/s around a 2.3 m radius corner?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24384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a = v</a:t>
            </a:r>
            <a:r>
              <a:rPr lang="en-US" sz="3200" baseline="30000"/>
              <a:t>2</a:t>
            </a:r>
            <a:r>
              <a:rPr lang="en-US" sz="3200"/>
              <a:t>/r = (6.2 m/s)</a:t>
            </a:r>
            <a:r>
              <a:rPr lang="en-US" sz="3200" baseline="30000"/>
              <a:t>2</a:t>
            </a:r>
            <a:r>
              <a:rPr lang="en-US" sz="3200"/>
              <a:t>/(2.3 m) = 17 m/s/s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969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17 m/s/s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/>
              <a:t>A Volkswagen can do </a:t>
            </a:r>
            <a:r>
              <a:rPr lang="en-US" sz="4000" dirty="0" smtClean="0"/>
              <a:t>0.650 </a:t>
            </a:r>
            <a:r>
              <a:rPr lang="en-US" sz="4000" dirty="0"/>
              <a:t>“</a:t>
            </a:r>
            <a:r>
              <a:rPr lang="en-US" sz="4000" dirty="0" err="1"/>
              <a:t>g”s</a:t>
            </a:r>
            <a:r>
              <a:rPr lang="en-US" sz="4000" dirty="0"/>
              <a:t> of lateral acceleration.  What is the minimum radius turn at 27.0 m/s? </a:t>
            </a:r>
            <a:r>
              <a:rPr lang="en-US" sz="1200" dirty="0"/>
              <a:t>(3)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2438400"/>
            <a:ext cx="86868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a = v</a:t>
            </a:r>
            <a:r>
              <a:rPr lang="en-US" sz="3200" baseline="30000"/>
              <a:t>2</a:t>
            </a:r>
            <a:r>
              <a:rPr lang="en-US" sz="3200"/>
              <a:t>/r  </a:t>
            </a:r>
          </a:p>
          <a:p>
            <a:pPr eaLnBrk="0" hangingPunct="0"/>
            <a:r>
              <a:rPr lang="en-US" sz="3200"/>
              <a:t>1g= 9.8 m/s/s</a:t>
            </a:r>
          </a:p>
          <a:p>
            <a:pPr eaLnBrk="0" hangingPunct="0"/>
            <a:r>
              <a:rPr lang="en-US" sz="3200"/>
              <a:t>a = (9.8m/s/s)(.65) = 6.37 m/s/s</a:t>
            </a:r>
          </a:p>
          <a:p>
            <a:pPr eaLnBrk="0" hangingPunct="0"/>
            <a:r>
              <a:rPr lang="en-US" sz="3200"/>
              <a:t>6.37 m/s/s = (27m/s)</a:t>
            </a:r>
            <a:r>
              <a:rPr lang="en-US" sz="3200" baseline="30000"/>
              <a:t>2</a:t>
            </a:r>
            <a:r>
              <a:rPr lang="en-US" sz="3200"/>
              <a:t>/r</a:t>
            </a:r>
          </a:p>
          <a:p>
            <a:pPr eaLnBrk="0" hangingPunct="0"/>
            <a:r>
              <a:rPr lang="en-US" sz="3200"/>
              <a:t>r = (27m/s)</a:t>
            </a:r>
            <a:r>
              <a:rPr lang="en-US" sz="3200" baseline="30000"/>
              <a:t>2</a:t>
            </a:r>
            <a:r>
              <a:rPr lang="en-US" sz="3200"/>
              <a:t>/(6.37 m/s/s)</a:t>
            </a:r>
          </a:p>
          <a:p>
            <a:pPr eaLnBrk="0" hangingPunct="0"/>
            <a:r>
              <a:rPr lang="en-US" sz="3200"/>
              <a:t>r = 114m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318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114m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026"/>
          <p:cNvSpPr txBox="1">
            <a:spLocks noChangeArrowheads="1"/>
          </p:cNvSpPr>
          <p:nvPr/>
        </p:nvSpPr>
        <p:spPr bwMode="auto">
          <a:xfrm>
            <a:off x="304800" y="3048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A carnival ride pulls an acceleration of 12 m/s/s.  What speed in a 5.2 m radius circle?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29699" name="Text Box 1027"/>
          <p:cNvSpPr txBox="1">
            <a:spLocks noChangeArrowheads="1"/>
          </p:cNvSpPr>
          <p:nvPr/>
        </p:nvSpPr>
        <p:spPr bwMode="auto">
          <a:xfrm>
            <a:off x="228600" y="2438400"/>
            <a:ext cx="8686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a = v</a:t>
            </a:r>
            <a:r>
              <a:rPr lang="en-US" sz="3200" baseline="30000"/>
              <a:t>2</a:t>
            </a:r>
            <a:r>
              <a:rPr lang="en-US" sz="3200"/>
              <a:t>/r</a:t>
            </a:r>
          </a:p>
          <a:p>
            <a:pPr eaLnBrk="0" hangingPunct="0"/>
            <a:r>
              <a:rPr lang="en-US" sz="3200"/>
              <a:t>12 m/s/s = v</a:t>
            </a:r>
            <a:r>
              <a:rPr lang="en-US" sz="3200" baseline="30000"/>
              <a:t>2</a:t>
            </a:r>
            <a:r>
              <a:rPr lang="en-US" sz="3200"/>
              <a:t>/(5.2 m)</a:t>
            </a:r>
          </a:p>
          <a:p>
            <a:pPr eaLnBrk="0" hangingPunct="0"/>
            <a:r>
              <a:rPr lang="en-US" sz="3200">
                <a:sym typeface="BR Symbol" pitchFamily="18" charset="2"/>
              </a:rPr>
              <a:t>v = 7.9 m/s</a:t>
            </a:r>
            <a:endParaRPr lang="en-US" sz="3200" baseline="30000"/>
          </a:p>
        </p:txBody>
      </p:sp>
      <p:sp>
        <p:nvSpPr>
          <p:cNvPr id="29700" name="Text Box 1028"/>
          <p:cNvSpPr txBox="1">
            <a:spLocks noChangeArrowheads="1"/>
          </p:cNvSpPr>
          <p:nvPr/>
        </p:nvSpPr>
        <p:spPr bwMode="auto">
          <a:xfrm>
            <a:off x="152400" y="6553200"/>
            <a:ext cx="63831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7.9 m/s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1032</Words>
  <Application>Microsoft Office PowerPoint</Application>
  <PresentationFormat>On-screen Show (4:3)</PresentationFormat>
  <Paragraphs>160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Default Design</vt:lpstr>
      <vt:lpstr>Bitmap Image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68</cp:revision>
  <dcterms:created xsi:type="dcterms:W3CDTF">2002-12-14T23:44:15Z</dcterms:created>
  <dcterms:modified xsi:type="dcterms:W3CDTF">2018-02-06T23:45:06Z</dcterms:modified>
</cp:coreProperties>
</file>