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13" r:id="rId3"/>
    <p:sldId id="324" r:id="rId4"/>
    <p:sldId id="325" r:id="rId5"/>
    <p:sldId id="289" r:id="rId6"/>
    <p:sldId id="292" r:id="rId7"/>
    <p:sldId id="328" r:id="rId8"/>
    <p:sldId id="327" r:id="rId9"/>
    <p:sldId id="258" r:id="rId10"/>
    <p:sldId id="291" r:id="rId11"/>
    <p:sldId id="298" r:id="rId12"/>
    <p:sldId id="309" r:id="rId13"/>
    <p:sldId id="303" r:id="rId14"/>
    <p:sldId id="302" r:id="rId15"/>
    <p:sldId id="326" r:id="rId16"/>
    <p:sldId id="310" r:id="rId17"/>
    <p:sldId id="311" r:id="rId18"/>
    <p:sldId id="307" r:id="rId19"/>
    <p:sldId id="308" r:id="rId20"/>
    <p:sldId id="314" r:id="rId21"/>
    <p:sldId id="315" r:id="rId22"/>
    <p:sldId id="329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1278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FC78B-6E7D-470E-ACF1-B49628924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C9A36-7AA1-4442-B91A-DF9BB1649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C91A1-6E7F-4FFC-84A0-B2F6AE3F0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63C67-186C-4B70-807A-D2CCD0AB8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AFF2-F418-43A5-8138-62A20CC67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7C2C6-E857-41C2-8229-931323499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F35DE-6811-45D7-AD7B-D1F8D84B8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32744-D09C-45D4-AB6F-92D00F941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EABA9-A3C7-401C-8C83-F7F84DC58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A14C1-6A3C-4DFF-8577-0C3E41624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77969-A9FA-4666-A4D8-290A099F2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6521205-7CC6-4885-B8FA-93F36161E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file:///C:\Program%20Files\Internet%20Explorer\IEXPLORE.EX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1133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 dirty="0"/>
              <a:t>Rocket Propulsion</a:t>
            </a:r>
          </a:p>
          <a:p>
            <a:endParaRPr lang="en-US" sz="3200" dirty="0"/>
          </a:p>
        </p:txBody>
      </p:sp>
      <p:pic>
        <p:nvPicPr>
          <p:cNvPr id="2051" name="Picture 3" descr="D:\Photos\rocket pics\blasto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1700" y="0"/>
            <a:ext cx="31623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467600" y="6477000"/>
            <a:ext cx="1446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cs typeface="Times New Roman" charset="0"/>
              </a:rPr>
              <a:t>© </a:t>
            </a:r>
            <a:r>
              <a:rPr lang="en-US" sz="1200"/>
              <a:t>Microsoft Encarta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The Saturn V’s first stage engines generated 33.82 MN of thrust (</a:t>
            </a:r>
            <a:r>
              <a:rPr lang="en-US" sz="2800" dirty="0"/>
              <a:t>33.82 x 10</a:t>
            </a:r>
            <a:r>
              <a:rPr lang="en-US" sz="2800" baseline="30000" dirty="0"/>
              <a:t>6</a:t>
            </a:r>
            <a:r>
              <a:rPr lang="en-US" sz="2800" dirty="0"/>
              <a:t> N</a:t>
            </a:r>
            <a:r>
              <a:rPr lang="en-US" sz="3200" dirty="0"/>
              <a:t>) with an exhaust velocity of 2254.7 m/s.  What was its fuel burn rate?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09600" y="3705225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F = </a:t>
            </a:r>
            <a:r>
              <a:rPr lang="en-US" sz="2000" u="sng" dirty="0" err="1"/>
              <a:t>m</a:t>
            </a:r>
            <a:r>
              <a:rPr lang="en-US" sz="2000" dirty="0" err="1">
                <a:sym typeface="Symbol" pitchFamily="18" charset="2"/>
              </a:rPr>
              <a:t></a:t>
            </a:r>
            <a:r>
              <a:rPr lang="en-US" sz="2000" dirty="0" err="1"/>
              <a:t>v</a:t>
            </a:r>
            <a:r>
              <a:rPr lang="en-US" sz="2000" dirty="0"/>
              <a:t>, </a:t>
            </a:r>
            <a:r>
              <a:rPr lang="en-US" sz="1600" dirty="0"/>
              <a:t>33.82E6 N= (?)</a:t>
            </a:r>
            <a:r>
              <a:rPr lang="en-US" sz="1800" dirty="0"/>
              <a:t>(2254.7 m/s)</a:t>
            </a:r>
          </a:p>
          <a:p>
            <a:r>
              <a:rPr lang="en-US" sz="2000" dirty="0">
                <a:sym typeface="Symbol" pitchFamily="18" charset="2"/>
              </a:rPr>
              <a:t>      </a:t>
            </a:r>
            <a:r>
              <a:rPr lang="en-US" sz="2000" dirty="0"/>
              <a:t>t</a:t>
            </a:r>
          </a:p>
          <a:p>
            <a:r>
              <a:rPr lang="en-US" sz="2000" u="sng" dirty="0"/>
              <a:t>m</a:t>
            </a:r>
            <a:r>
              <a:rPr lang="en-US" sz="2000" dirty="0"/>
              <a:t> = (</a:t>
            </a:r>
            <a:r>
              <a:rPr lang="en-US" sz="1600" dirty="0"/>
              <a:t>33.82E6 N</a:t>
            </a:r>
            <a:r>
              <a:rPr lang="en-US" sz="2000" dirty="0"/>
              <a:t>)/(</a:t>
            </a:r>
            <a:r>
              <a:rPr lang="en-US" sz="1800" dirty="0"/>
              <a:t>2254.7 m/s</a:t>
            </a:r>
            <a:r>
              <a:rPr lang="en-US" sz="2000" dirty="0"/>
              <a:t>) =</a:t>
            </a:r>
          </a:p>
          <a:p>
            <a:r>
              <a:rPr lang="en-US" sz="2000" dirty="0">
                <a:sym typeface="Symbol" pitchFamily="18" charset="2"/>
              </a:rPr>
              <a:t></a:t>
            </a:r>
            <a:r>
              <a:rPr lang="en-US" sz="2000" dirty="0"/>
              <a:t>t                                  15,000 kg/s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396335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15,000 kg/s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hlinkClick r:id="rId2" action="ppaction://program"/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428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Saturn V Animation (Flash in IE)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93725" y="193675"/>
            <a:ext cx="445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Saturn V Rocket - Apollo missions</a:t>
            </a:r>
          </a:p>
        </p:txBody>
      </p:sp>
      <p:pic>
        <p:nvPicPr>
          <p:cNvPr id="33796" name="Picture 4" descr="C:\My Documents\My Pictures\sat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725488"/>
            <a:ext cx="3905250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C:\My Documents\My Pictures\satvgen.gif"/>
          <p:cNvPicPr>
            <a:picLocks noChangeAspect="1" noChangeArrowheads="1"/>
          </p:cNvPicPr>
          <p:nvPr/>
        </p:nvPicPr>
        <p:blipFill>
          <a:blip r:embed="rId4" cstate="print"/>
          <a:srcRect r="87546"/>
          <a:stretch>
            <a:fillRect/>
          </a:stretch>
        </p:blipFill>
        <p:spPr bwMode="auto">
          <a:xfrm>
            <a:off x="7696200" y="685800"/>
            <a:ext cx="90963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0" y="4648200"/>
            <a:ext cx="2819400" cy="609600"/>
            <a:chOff x="3360" y="2592"/>
            <a:chExt cx="1776" cy="384"/>
          </a:xfrm>
        </p:grpSpPr>
        <p:sp>
          <p:nvSpPr>
            <p:cNvPr id="33814" name="Text Box 6"/>
            <p:cNvSpPr txBox="1">
              <a:spLocks noChangeArrowheads="1"/>
            </p:cNvSpPr>
            <p:nvPr/>
          </p:nvSpPr>
          <p:spPr bwMode="auto">
            <a:xfrm>
              <a:off x="3360" y="2688"/>
              <a:ext cx="9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First stage</a:t>
              </a:r>
            </a:p>
          </p:txBody>
        </p:sp>
        <p:sp>
          <p:nvSpPr>
            <p:cNvPr id="33815" name="Line 7"/>
            <p:cNvSpPr>
              <a:spLocks noChangeShapeType="1"/>
            </p:cNvSpPr>
            <p:nvPr/>
          </p:nvSpPr>
          <p:spPr bwMode="auto">
            <a:xfrm flipV="1">
              <a:off x="4320" y="2592"/>
              <a:ext cx="81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105400" y="3124200"/>
            <a:ext cx="3048000" cy="609600"/>
            <a:chOff x="3216" y="1968"/>
            <a:chExt cx="1920" cy="384"/>
          </a:xfrm>
        </p:grpSpPr>
        <p:sp>
          <p:nvSpPr>
            <p:cNvPr id="33812" name="Text Box 10"/>
            <p:cNvSpPr txBox="1">
              <a:spLocks noChangeArrowheads="1"/>
            </p:cNvSpPr>
            <p:nvPr/>
          </p:nvSpPr>
          <p:spPr bwMode="auto">
            <a:xfrm>
              <a:off x="3216" y="2064"/>
              <a:ext cx="11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Second stage</a:t>
              </a:r>
            </a:p>
          </p:txBody>
        </p:sp>
        <p:sp>
          <p:nvSpPr>
            <p:cNvPr id="33813" name="Line 11"/>
            <p:cNvSpPr>
              <a:spLocks noChangeShapeType="1"/>
            </p:cNvSpPr>
            <p:nvPr/>
          </p:nvSpPr>
          <p:spPr bwMode="auto">
            <a:xfrm flipV="1">
              <a:off x="4320" y="1968"/>
              <a:ext cx="81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410200" y="2438400"/>
            <a:ext cx="2819400" cy="609600"/>
            <a:chOff x="3360" y="2592"/>
            <a:chExt cx="1776" cy="384"/>
          </a:xfrm>
        </p:grpSpPr>
        <p:sp>
          <p:nvSpPr>
            <p:cNvPr id="33810" name="Text Box 13"/>
            <p:cNvSpPr txBox="1">
              <a:spLocks noChangeArrowheads="1"/>
            </p:cNvSpPr>
            <p:nvPr/>
          </p:nvSpPr>
          <p:spPr bwMode="auto">
            <a:xfrm>
              <a:off x="3360" y="2688"/>
              <a:ext cx="9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Third stage</a:t>
              </a:r>
            </a:p>
          </p:txBody>
        </p:sp>
        <p:sp>
          <p:nvSpPr>
            <p:cNvPr id="33811" name="Line 14"/>
            <p:cNvSpPr>
              <a:spLocks noChangeShapeType="1"/>
            </p:cNvSpPr>
            <p:nvPr/>
          </p:nvSpPr>
          <p:spPr bwMode="auto">
            <a:xfrm flipV="1">
              <a:off x="4320" y="2592"/>
              <a:ext cx="81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954713" y="1981200"/>
            <a:ext cx="2198687" cy="609600"/>
            <a:chOff x="3751" y="1248"/>
            <a:chExt cx="1385" cy="384"/>
          </a:xfrm>
        </p:grpSpPr>
        <p:sp>
          <p:nvSpPr>
            <p:cNvPr id="33808" name="Text Box 16"/>
            <p:cNvSpPr txBox="1">
              <a:spLocks noChangeArrowheads="1"/>
            </p:cNvSpPr>
            <p:nvPr/>
          </p:nvSpPr>
          <p:spPr bwMode="auto">
            <a:xfrm>
              <a:off x="3751" y="1344"/>
              <a:ext cx="6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L.E.M</a:t>
              </a:r>
            </a:p>
          </p:txBody>
        </p:sp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 flipV="1">
              <a:off x="4320" y="1248"/>
              <a:ext cx="81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4533900" y="1600200"/>
            <a:ext cx="3695700" cy="609600"/>
            <a:chOff x="2856" y="1008"/>
            <a:chExt cx="2328" cy="384"/>
          </a:xfrm>
        </p:grpSpPr>
        <p:sp>
          <p:nvSpPr>
            <p:cNvPr id="33806" name="Text Box 20"/>
            <p:cNvSpPr txBox="1">
              <a:spLocks noChangeArrowheads="1"/>
            </p:cNvSpPr>
            <p:nvPr/>
          </p:nvSpPr>
          <p:spPr bwMode="auto">
            <a:xfrm>
              <a:off x="2856" y="1104"/>
              <a:ext cx="15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Command Module</a:t>
              </a:r>
            </a:p>
          </p:txBody>
        </p:sp>
        <p:sp>
          <p:nvSpPr>
            <p:cNvPr id="33807" name="Line 21"/>
            <p:cNvSpPr>
              <a:spLocks noChangeShapeType="1"/>
            </p:cNvSpPr>
            <p:nvPr/>
          </p:nvSpPr>
          <p:spPr bwMode="auto">
            <a:xfrm flipV="1">
              <a:off x="4368" y="1008"/>
              <a:ext cx="81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4940300" y="1066800"/>
            <a:ext cx="3213100" cy="457200"/>
            <a:chOff x="3112" y="672"/>
            <a:chExt cx="2024" cy="288"/>
          </a:xfrm>
        </p:grpSpPr>
        <p:sp>
          <p:nvSpPr>
            <p:cNvPr id="33804" name="Text Box 25"/>
            <p:cNvSpPr txBox="1">
              <a:spLocks noChangeArrowheads="1"/>
            </p:cNvSpPr>
            <p:nvPr/>
          </p:nvSpPr>
          <p:spPr bwMode="auto">
            <a:xfrm>
              <a:off x="3112" y="672"/>
              <a:ext cx="1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Escape Tower</a:t>
              </a:r>
            </a:p>
          </p:txBody>
        </p:sp>
        <p:sp>
          <p:nvSpPr>
            <p:cNvPr id="33805" name="Line 26"/>
            <p:cNvSpPr>
              <a:spLocks noChangeShapeType="1"/>
            </p:cNvSpPr>
            <p:nvPr/>
          </p:nvSpPr>
          <p:spPr bwMode="auto">
            <a:xfrm>
              <a:off x="4344" y="816"/>
              <a:ext cx="792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Up Goer Fi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"/>
            <a:ext cx="1524000" cy="661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200400" y="6858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3"/>
              </a:rPr>
              <a:t>http://xkcd.com/1133/</a:t>
            </a:r>
            <a:r>
              <a:rPr lang="en-US"/>
              <a:t> - Up goer 5 – explanation using most common 1000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52400" y="0"/>
            <a:ext cx="883919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Example:</a:t>
            </a:r>
          </a:p>
          <a:p>
            <a:pPr>
              <a:defRPr/>
            </a:pPr>
            <a:r>
              <a:rPr lang="en-US" dirty="0"/>
              <a:t>A rocket has a total mass of </a:t>
            </a:r>
            <a:r>
              <a:rPr lang="en-US" dirty="0" smtClean="0"/>
              <a:t>6.00 </a:t>
            </a:r>
            <a:r>
              <a:rPr lang="en-US" dirty="0"/>
              <a:t>kg, </a:t>
            </a:r>
            <a:r>
              <a:rPr lang="en-US" dirty="0" smtClean="0"/>
              <a:t>4.80 </a:t>
            </a:r>
            <a:r>
              <a:rPr lang="en-US" dirty="0"/>
              <a:t>kg of which is fuel.  The engine burns the fuel in </a:t>
            </a:r>
            <a:r>
              <a:rPr lang="en-US" dirty="0" smtClean="0"/>
              <a:t>26.2 </a:t>
            </a:r>
            <a:r>
              <a:rPr lang="en-US" dirty="0"/>
              <a:t>s, with an exhaust velocity of 985 m/s.  </a:t>
            </a:r>
          </a:p>
          <a:p>
            <a:pPr>
              <a:defRPr/>
            </a:pPr>
            <a:endParaRPr lang="en-US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 smtClean="0"/>
              <a:t>What are the initial and final masses of the rocket?</a:t>
            </a:r>
            <a:endParaRPr lang="en-US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What is the thrust of the engine?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What is the initial acceleration of the rocket?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What is the final acceleration of the rocket just before it runs out of fuel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6396335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n-US" dirty="0" smtClean="0"/>
              <a:t>6.00 kg and 1.20 kg, </a:t>
            </a:r>
            <a:r>
              <a:rPr lang="en-US" dirty="0" smtClean="0"/>
              <a:t>180.5 N, 20.3 m/s/s, 140.6 m/s/s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File:Apollo 8 acceler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4454525" cy="398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152400" y="4572000"/>
            <a:ext cx="87630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The marked events in the graph are: Launch with ignition of the S-IC. Note how the acceleration rapidly rises with increasing engine efficiency and reduced propellant load.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200" dirty="0"/>
              <a:t>Cut-off of the centre engine of the S-IC.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200" dirty="0"/>
              <a:t>Outboard engine cut-off of the S-IC at a peak of 4g.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200" dirty="0"/>
              <a:t>S-II stage ignition. Note the reduced angle of the graph for although the mass of the first stage has been discarded, the thrust of the S-II stage is nearly one tenth of the final S-IC thrust.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200" dirty="0"/>
              <a:t>Cut-off of the centre engine of the S-II.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200" dirty="0"/>
              <a:t>Outboard engine cut-off of the S-II at a peak of approximately 1.8g.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200" dirty="0"/>
              <a:t>S-IVB stage ignition. Note again the reduced angle of the graph caused by the thrust being cut by a fifth.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200" dirty="0"/>
              <a:t>With the cut-off of the S-IVB's first burn, the vehicle is in orbit with zero acceleration.</a:t>
            </a:r>
          </a:p>
          <a:p>
            <a:pPr>
              <a:defRPr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956380" y="2133600"/>
            <a:ext cx="33201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b="1" u="sng" dirty="0"/>
              <a:t>Whiteboards</a:t>
            </a:r>
          </a:p>
          <a:p>
            <a:pPr algn="ctr"/>
            <a:r>
              <a:rPr lang="en-US" sz="4400" b="1" dirty="0" smtClean="0"/>
              <a:t>1-2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52400" y="0"/>
            <a:ext cx="883919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dirty="0" smtClean="0"/>
              <a:t>A 45 kg rocket burns 35 kg of fuel in 14 seconds with an exhaust velocity of 720. m/s.  What are the initial and final accelerations of the rocket?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52400" y="6324600"/>
            <a:ext cx="836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/>
              <a:t>initial mass = 45, final = 10 kg, thrust = 1800 N		</a:t>
            </a:r>
            <a:r>
              <a:rPr lang="en-US" sz="1600" dirty="0" err="1" smtClean="0"/>
              <a:t>a</a:t>
            </a:r>
            <a:r>
              <a:rPr lang="en-US" sz="1600" baseline="-25000" dirty="0" err="1" smtClean="0"/>
              <a:t>i</a:t>
            </a:r>
            <a:r>
              <a:rPr lang="en-US" sz="1600" dirty="0" smtClean="0"/>
              <a:t> = 30.2 </a:t>
            </a:r>
            <a:r>
              <a:rPr lang="en-US" sz="1600" dirty="0" smtClean="0"/>
              <a:t>m/s/s, </a:t>
            </a:r>
            <a:r>
              <a:rPr lang="en-US" sz="1600" dirty="0" smtClean="0"/>
              <a:t>  </a:t>
            </a:r>
            <a:r>
              <a:rPr lang="en-US" sz="1600" dirty="0" err="1" smtClean="0"/>
              <a:t>a</a:t>
            </a:r>
            <a:r>
              <a:rPr lang="en-US" sz="1600" baseline="-25000" dirty="0" err="1" smtClean="0"/>
              <a:t>f</a:t>
            </a:r>
            <a:r>
              <a:rPr lang="en-US" sz="1600" dirty="0" smtClean="0"/>
              <a:t> = 170.2 </a:t>
            </a:r>
            <a:r>
              <a:rPr lang="en-US" sz="1600" dirty="0" smtClean="0"/>
              <a:t>m/s/s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52400" y="0"/>
            <a:ext cx="883919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dirty="0" smtClean="0"/>
              <a:t>A rocket with a mass of 120. kg contains 90.0 kg of fuel, and burs fuel at 5.10 kg/s with an exhaust velocity of 1120 m/s.  What are the initial and final accelerations of the rocket?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33485" y="6367046"/>
            <a:ext cx="832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/>
              <a:t>initial mass =120, final = 30 kg, thrust = 5712 N		</a:t>
            </a:r>
            <a:r>
              <a:rPr lang="en-US" sz="1600" dirty="0" err="1" smtClean="0"/>
              <a:t>a</a:t>
            </a:r>
            <a:r>
              <a:rPr lang="en-US" sz="1600" baseline="-250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smtClean="0"/>
              <a:t>= 37.8 </a:t>
            </a:r>
            <a:r>
              <a:rPr lang="en-US" sz="1600" dirty="0" smtClean="0"/>
              <a:t>m/s/s</a:t>
            </a:r>
            <a:r>
              <a:rPr lang="en-US" sz="1600" dirty="0" smtClean="0"/>
              <a:t>,   </a:t>
            </a:r>
            <a:r>
              <a:rPr lang="en-US" sz="1600" dirty="0" err="1" smtClean="0"/>
              <a:t>a</a:t>
            </a:r>
            <a:r>
              <a:rPr lang="en-US" sz="1600" baseline="-25000" dirty="0" err="1" smtClean="0"/>
              <a:t>f</a:t>
            </a:r>
            <a:r>
              <a:rPr lang="en-US" sz="1600" dirty="0" smtClean="0"/>
              <a:t> </a:t>
            </a:r>
            <a:r>
              <a:rPr lang="en-US" sz="1600" dirty="0" smtClean="0"/>
              <a:t>= 181 </a:t>
            </a:r>
            <a:r>
              <a:rPr lang="en-US" sz="1600" dirty="0" smtClean="0"/>
              <a:t>m/s/s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05000"/>
            <a:ext cx="69342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2590800" y="6400800"/>
            <a:ext cx="536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Gridded Xenon ion drive (Like Dawn has)</a:t>
            </a:r>
          </a:p>
        </p:txBody>
      </p:sp>
      <p:pic>
        <p:nvPicPr>
          <p:cNvPr id="4301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49720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Text Box 7"/>
          <p:cNvSpPr txBox="1">
            <a:spLocks noChangeArrowheads="1"/>
          </p:cNvSpPr>
          <p:nvPr/>
        </p:nvSpPr>
        <p:spPr bwMode="auto">
          <a:xfrm>
            <a:off x="5410200" y="41275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where’s the power come from?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163513" y="228600"/>
            <a:ext cx="8751887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Dawn spacecraft has a mass of about 770 kg, and an ion drive with an exhaust velocity of 35,000 m/s that generates about 92 millinewtons of thrust.  (.092 N)</a:t>
            </a:r>
          </a:p>
          <a:p>
            <a:endParaRPr lang="en-US"/>
          </a:p>
          <a:p>
            <a:r>
              <a:rPr lang="en-US"/>
              <a:t>How what is the “burn” rate for this engine?</a:t>
            </a:r>
          </a:p>
          <a:p>
            <a:r>
              <a:rPr lang="en-US" sz="1800"/>
              <a:t>Ft = mv</a:t>
            </a:r>
          </a:p>
          <a:p>
            <a:r>
              <a:rPr lang="en-US" sz="1800"/>
              <a:t>(.092 N)(1.0 s) = m(35,000 m/s)</a:t>
            </a:r>
          </a:p>
          <a:p>
            <a:r>
              <a:rPr lang="en-US" sz="1800"/>
              <a:t>m = 2.62857E-06 kg/s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How big a change in velocity can 50 kg of fuel give the spacecraft?</a:t>
            </a:r>
          </a:p>
          <a:p>
            <a:r>
              <a:rPr lang="en-US" sz="1800"/>
              <a:t>The final mass will be 770 – 50 = 720 kg, on the average the spacecraft will have a mass of 745 kg </a:t>
            </a:r>
          </a:p>
          <a:p>
            <a:r>
              <a:rPr lang="en-US" sz="1800"/>
              <a:t>So the delta v is approximately:</a:t>
            </a:r>
          </a:p>
          <a:p>
            <a:r>
              <a:rPr lang="en-US" sz="1800"/>
              <a:t>(745 kg)(</a:t>
            </a:r>
            <a:r>
              <a:rPr lang="el-GR" sz="1800">
                <a:cs typeface="Times New Roman" charset="0"/>
              </a:rPr>
              <a:t>Δ</a:t>
            </a:r>
            <a:r>
              <a:rPr lang="en-US" sz="1800">
                <a:cs typeface="Times New Roman" charset="0"/>
              </a:rPr>
              <a:t>v) = (50 kg)(35,000 m/s)</a:t>
            </a:r>
            <a:endParaRPr lang="el-GR" sz="1800">
              <a:cs typeface="Times New Roman" charset="0"/>
            </a:endParaRPr>
          </a:p>
          <a:p>
            <a:r>
              <a:rPr lang="el-GR" sz="1800"/>
              <a:t>Δ</a:t>
            </a:r>
            <a:r>
              <a:rPr lang="en-US" sz="1800"/>
              <a:t>v </a:t>
            </a:r>
            <a:r>
              <a:rPr lang="en-US" sz="1800">
                <a:cs typeface="Times New Roman" charset="0"/>
              </a:rPr>
              <a:t>≈</a:t>
            </a:r>
            <a:r>
              <a:rPr lang="en-US" sz="1800"/>
              <a:t> 2350 m/s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46085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Rocket Propulsion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105400" y="2057400"/>
            <a:ext cx="457200" cy="20574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5029200" y="1600200"/>
            <a:ext cx="609600" cy="4572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5410200" y="4800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5029200" y="4648200"/>
            <a:ext cx="2286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4572000" y="4800600"/>
            <a:ext cx="457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486400" y="4648200"/>
            <a:ext cx="457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5334000" y="4419600"/>
            <a:ext cx="76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5029200" y="4267200"/>
            <a:ext cx="152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5410200" y="4114800"/>
            <a:ext cx="228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4724400" y="4191000"/>
            <a:ext cx="457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5486400" y="4191000"/>
            <a:ext cx="457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172200" y="2286000"/>
            <a:ext cx="1281113" cy="990600"/>
            <a:chOff x="3888" y="1440"/>
            <a:chExt cx="807" cy="624"/>
          </a:xfrm>
        </p:grpSpPr>
        <p:sp>
          <p:nvSpPr>
            <p:cNvPr id="18456" name="AutoShape 15"/>
            <p:cNvSpPr>
              <a:spLocks noChangeArrowheads="1"/>
            </p:cNvSpPr>
            <p:nvPr/>
          </p:nvSpPr>
          <p:spPr bwMode="auto">
            <a:xfrm>
              <a:off x="3888" y="1440"/>
              <a:ext cx="144" cy="624"/>
            </a:xfrm>
            <a:prstGeom prst="upArrow">
              <a:avLst>
                <a:gd name="adj1" fmla="val 50000"/>
                <a:gd name="adj2" fmla="val 108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Text Box 16"/>
            <p:cNvSpPr txBox="1">
              <a:spLocks noChangeArrowheads="1"/>
            </p:cNvSpPr>
            <p:nvPr/>
          </p:nvSpPr>
          <p:spPr bwMode="auto">
            <a:xfrm>
              <a:off x="4070" y="1496"/>
              <a:ext cx="62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/>
                <a:t>F</a:t>
              </a:r>
              <a:r>
                <a:rPr lang="en-US" sz="4400">
                  <a:sym typeface="Symbol" pitchFamily="18" charset="2"/>
                </a:rPr>
                <a:t></a:t>
              </a:r>
              <a:r>
                <a:rPr lang="en-US" sz="4400"/>
                <a:t>t</a:t>
              </a:r>
            </a:p>
          </p:txBody>
        </p:sp>
      </p:grp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537325" y="3452813"/>
            <a:ext cx="50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=</a:t>
            </a:r>
          </a:p>
        </p:txBody>
      </p:sp>
      <p:sp>
        <p:nvSpPr>
          <p:cNvPr id="18448" name="Text Box 18"/>
          <p:cNvSpPr txBox="1">
            <a:spLocks noChangeArrowheads="1"/>
          </p:cNvSpPr>
          <p:nvPr/>
        </p:nvSpPr>
        <p:spPr bwMode="auto">
          <a:xfrm>
            <a:off x="6613525" y="4765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172200" y="4432300"/>
            <a:ext cx="1604963" cy="1125538"/>
            <a:chOff x="3888" y="2792"/>
            <a:chExt cx="1011" cy="709"/>
          </a:xfrm>
        </p:grpSpPr>
        <p:sp>
          <p:nvSpPr>
            <p:cNvPr id="18454" name="AutoShape 20"/>
            <p:cNvSpPr>
              <a:spLocks noChangeArrowheads="1"/>
            </p:cNvSpPr>
            <p:nvPr/>
          </p:nvSpPr>
          <p:spPr bwMode="auto">
            <a:xfrm>
              <a:off x="3888" y="2879"/>
              <a:ext cx="144" cy="622"/>
            </a:xfrm>
            <a:prstGeom prst="downArrow">
              <a:avLst>
                <a:gd name="adj1" fmla="val 50000"/>
                <a:gd name="adj2" fmla="val 10798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Text Box 21"/>
            <p:cNvSpPr txBox="1">
              <a:spLocks noChangeArrowheads="1"/>
            </p:cNvSpPr>
            <p:nvPr/>
          </p:nvSpPr>
          <p:spPr bwMode="auto">
            <a:xfrm>
              <a:off x="4118" y="2792"/>
              <a:ext cx="78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/>
                <a:t>m</a:t>
              </a:r>
              <a:r>
                <a:rPr lang="en-US" sz="4400">
                  <a:sym typeface="Symbol" pitchFamily="18" charset="2"/>
                </a:rPr>
                <a:t></a:t>
              </a:r>
              <a:r>
                <a:rPr lang="en-US" sz="4400"/>
                <a:t>v</a:t>
              </a:r>
            </a:p>
          </p:txBody>
        </p:sp>
      </p:grp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17525" y="1219200"/>
            <a:ext cx="41306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So:</a:t>
            </a:r>
          </a:p>
          <a:p>
            <a:pPr>
              <a:buFontTx/>
              <a:buChar char="•"/>
            </a:pPr>
            <a:r>
              <a:rPr lang="en-US" sz="2800"/>
              <a:t>F = engine thrust</a:t>
            </a:r>
          </a:p>
          <a:p>
            <a:pPr>
              <a:buFontTx/>
              <a:buChar char="•"/>
            </a:pPr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 t = time to burn fuel</a:t>
            </a:r>
          </a:p>
          <a:p>
            <a:pPr>
              <a:buFontTx/>
              <a:buChar char="•"/>
            </a:pPr>
            <a:r>
              <a:rPr lang="en-US" sz="2800"/>
              <a:t>m = mass of fuel burned</a:t>
            </a:r>
          </a:p>
          <a:p>
            <a:pPr>
              <a:buFontTx/>
              <a:buChar char="•"/>
            </a:pPr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v = exhaust gas velocity</a:t>
            </a:r>
          </a:p>
        </p:txBody>
      </p:sp>
      <p:sp>
        <p:nvSpPr>
          <p:cNvPr id="18451" name="Line 23"/>
          <p:cNvSpPr>
            <a:spLocks noChangeShapeType="1"/>
          </p:cNvSpPr>
          <p:nvPr/>
        </p:nvSpPr>
        <p:spPr bwMode="auto">
          <a:xfrm>
            <a:off x="5257800" y="4419600"/>
            <a:ext cx="228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Line 24"/>
          <p:cNvSpPr>
            <a:spLocks noChangeShapeType="1"/>
          </p:cNvSpPr>
          <p:nvPr/>
        </p:nvSpPr>
        <p:spPr bwMode="auto">
          <a:xfrm flipH="1">
            <a:off x="5105400" y="4343400"/>
            <a:ext cx="228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Line 25"/>
          <p:cNvSpPr>
            <a:spLocks noChangeShapeType="1"/>
          </p:cNvSpPr>
          <p:nvPr/>
        </p:nvSpPr>
        <p:spPr bwMode="auto">
          <a:xfrm>
            <a:off x="5257800" y="4495800"/>
            <a:ext cx="304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7" grpId="0" autoUpdateAnimBg="0"/>
      <p:bldP spid="2562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old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46085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Rocket Propulsion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517525" y="1219200"/>
            <a:ext cx="80930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 dirty="0"/>
              <a:t>m</a:t>
            </a:r>
            <a:r>
              <a:rPr lang="en-US" sz="3600" dirty="0"/>
              <a:t> = Fuel burn rate (kg/s)</a:t>
            </a:r>
          </a:p>
          <a:p>
            <a:r>
              <a:rPr lang="en-US" sz="3600" dirty="0">
                <a:sym typeface="Symbol" pitchFamily="18" charset="2"/>
              </a:rPr>
              <a:t></a:t>
            </a:r>
            <a:r>
              <a:rPr lang="en-US" sz="3600" dirty="0"/>
              <a:t>t</a:t>
            </a:r>
          </a:p>
          <a:p>
            <a:endParaRPr lang="en-US" sz="3600" dirty="0"/>
          </a:p>
          <a:p>
            <a:r>
              <a:rPr lang="en-US" sz="3600" u="sng" dirty="0"/>
              <a:t>Example:</a:t>
            </a:r>
            <a:r>
              <a:rPr lang="en-US" sz="3600" dirty="0"/>
              <a:t> A </a:t>
            </a:r>
            <a:r>
              <a:rPr lang="en-US" sz="3600" dirty="0" smtClean="0"/>
              <a:t>2000 kg rocket </a:t>
            </a:r>
            <a:r>
              <a:rPr lang="en-US" sz="3600" dirty="0"/>
              <a:t>burns 1500 kg of fuel in 12 seconds.  What is its fuel burn rate</a:t>
            </a:r>
            <a:r>
              <a:rPr lang="en-US" sz="3600" dirty="0" smtClean="0"/>
              <a:t>?  What are its initial and final masses?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6324600"/>
            <a:ext cx="3390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125 kg/s, 2000 kg, 500 kg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971800" y="2133600"/>
            <a:ext cx="32893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b="1" u="sng"/>
              <a:t>Whiteboards</a:t>
            </a:r>
          </a:p>
          <a:p>
            <a:pPr algn="ctr"/>
            <a:r>
              <a:rPr lang="en-US" sz="4400" b="1">
                <a:hlinkClick r:id="rId2" action="ppaction://hlinksldjump"/>
              </a:rPr>
              <a:t>1</a:t>
            </a:r>
            <a:r>
              <a:rPr lang="en-US" sz="4400" b="1"/>
              <a:t> | </a:t>
            </a:r>
            <a:r>
              <a:rPr lang="en-US" sz="4400" b="1">
                <a:hlinkClick r:id="rId3" action="ppaction://hlinksldjump"/>
              </a:rPr>
              <a:t>2</a:t>
            </a:r>
            <a:r>
              <a:rPr lang="en-US" sz="4400" b="1"/>
              <a:t> | </a:t>
            </a:r>
            <a:r>
              <a:rPr lang="en-US" sz="4400" b="1">
                <a:hlinkClick r:id="rId4" action="ppaction://hlinksldjump"/>
              </a:rPr>
              <a:t>3</a:t>
            </a:r>
            <a:endParaRPr lang="en-US" sz="44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634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dirty="0"/>
              <a:t>A </a:t>
            </a:r>
            <a:r>
              <a:rPr lang="en-US" sz="3600" dirty="0" smtClean="0"/>
              <a:t>45 kg rocket burns </a:t>
            </a:r>
            <a:r>
              <a:rPr lang="en-US" sz="3600" dirty="0"/>
              <a:t>35 kg of fuel in 14 seconds.  What is its fuel burn rate? </a:t>
            </a:r>
            <a:r>
              <a:rPr lang="en-US" sz="3600" dirty="0" smtClean="0"/>
              <a:t>What are its initial and final masses?</a:t>
            </a:r>
            <a:endParaRPr lang="en-US" sz="3600" dirty="0"/>
          </a:p>
          <a:p>
            <a:pPr eaLnBrk="0" hangingPunct="0"/>
            <a:endParaRPr lang="en-US" sz="3600" dirty="0"/>
          </a:p>
          <a:p>
            <a:pPr eaLnBrk="0" hangingPunct="0"/>
            <a:endParaRPr lang="en-US" sz="3600" dirty="0"/>
          </a:p>
          <a:p>
            <a:pPr eaLnBrk="0" hangingPunct="0"/>
            <a:endParaRPr lang="en-US" sz="3600" dirty="0"/>
          </a:p>
          <a:p>
            <a:pPr eaLnBrk="0" hangingPunct="0"/>
            <a:endParaRPr lang="en-US" sz="3600" dirty="0"/>
          </a:p>
          <a:p>
            <a:pPr eaLnBrk="0" hangingPunct="0"/>
            <a:endParaRPr lang="en-US" sz="3600" dirty="0" smtClean="0"/>
          </a:p>
          <a:p>
            <a:pPr eaLnBrk="0" hangingPunct="0"/>
            <a:endParaRPr lang="en-US" sz="3600" dirty="0" smtClean="0"/>
          </a:p>
          <a:p>
            <a:pPr eaLnBrk="0" hangingPunct="0"/>
            <a:endParaRPr lang="en-US" sz="3600" dirty="0"/>
          </a:p>
          <a:p>
            <a:pPr eaLnBrk="0" hangingPunct="0"/>
            <a:endParaRPr lang="en-US" sz="3600" dirty="0"/>
          </a:p>
          <a:p>
            <a:pPr eaLnBrk="0" hangingPunct="0"/>
            <a:r>
              <a:rPr lang="en-US" sz="1050" dirty="0"/>
              <a:t>2.5 </a:t>
            </a:r>
            <a:r>
              <a:rPr lang="en-US" sz="1050" dirty="0" smtClean="0"/>
              <a:t>kg/s, 45 kg, 10 kg</a:t>
            </a:r>
            <a:endParaRPr lang="en-US" sz="1050" dirty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9600" y="2819400"/>
            <a:ext cx="8093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 dirty="0"/>
              <a:t>35 kg</a:t>
            </a:r>
            <a:r>
              <a:rPr lang="en-US" dirty="0"/>
              <a:t> = 2.5 kg/s</a:t>
            </a:r>
          </a:p>
          <a:p>
            <a:r>
              <a:rPr lang="en-US" dirty="0">
                <a:sym typeface="Symbol" pitchFamily="18" charset="2"/>
              </a:rPr>
              <a:t>14 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630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/>
              <a:t>What time will it take a rocket that has a burn rate of 1200 kg/s to consume 56,000 kg of fuel? </a:t>
            </a:r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endParaRPr lang="en-US" sz="4400"/>
          </a:p>
          <a:p>
            <a:pPr eaLnBrk="0" hangingPunct="0"/>
            <a:r>
              <a:rPr lang="en-US" sz="1200"/>
              <a:t>46.7 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2819400"/>
            <a:ext cx="8397875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u="sng"/>
              <a:t>56,000 kg</a:t>
            </a:r>
            <a:r>
              <a:rPr lang="en-US" sz="4400"/>
              <a:t> = 1200 kg/s</a:t>
            </a:r>
          </a:p>
          <a:p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</a:t>
            </a:r>
          </a:p>
          <a:p>
            <a:endParaRPr lang="en-US" sz="4400"/>
          </a:p>
          <a:p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t = 56,000 kg/1200kg/s = 46.7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dirty="0" smtClean="0"/>
              <a:t>A rocket with a mass of 60.0 kg burns fuel at a rate of 2.50 kg per second for 20. seconds.  How much fuel does it burn?  What are the initial and final masses of the rocket?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52400" y="6324600"/>
            <a:ext cx="25843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/>
              <a:t>50.0 kg, 60.0 kg, and 10.0 kg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46085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Rocket Propulsion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17525" y="1219200"/>
            <a:ext cx="8093075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Skill # 2 – Relating burn rate and exhaust velocity to thrust</a:t>
            </a:r>
          </a:p>
          <a:p>
            <a:endParaRPr lang="en-US" sz="4400"/>
          </a:p>
          <a:p>
            <a:r>
              <a:rPr lang="en-US" sz="4400"/>
              <a:t>F = </a:t>
            </a:r>
            <a:r>
              <a:rPr lang="en-US" sz="4400" u="sng"/>
              <a:t>m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v</a:t>
            </a:r>
          </a:p>
          <a:p>
            <a:r>
              <a:rPr lang="en-US" sz="4400">
                <a:sym typeface="Symbol" pitchFamily="18" charset="2"/>
              </a:rPr>
              <a:t>      </a:t>
            </a:r>
            <a:r>
              <a:rPr lang="en-US" sz="4400"/>
              <a:t>t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352800" y="3124200"/>
            <a:ext cx="54102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v = Exhaust velocity</a:t>
            </a:r>
          </a:p>
          <a:p>
            <a:endParaRPr lang="en-US" sz="4400"/>
          </a:p>
          <a:p>
            <a:r>
              <a:rPr lang="en-US" sz="4400" u="sng"/>
              <a:t>m</a:t>
            </a:r>
            <a:r>
              <a:rPr lang="en-US" sz="4400"/>
              <a:t> = Mass burn rate</a:t>
            </a:r>
            <a:endParaRPr lang="en-US" sz="4400" u="sng"/>
          </a:p>
          <a:p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46085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 dirty="0"/>
              <a:t>Rocket Propulsion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17525" y="914400"/>
            <a:ext cx="80930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F = </a:t>
            </a:r>
            <a:r>
              <a:rPr lang="en-US" sz="4400" u="sng" dirty="0" err="1"/>
              <a:t>m</a:t>
            </a:r>
            <a:r>
              <a:rPr lang="en-US" sz="4400" dirty="0" err="1">
                <a:sym typeface="Symbol" pitchFamily="18" charset="2"/>
              </a:rPr>
              <a:t></a:t>
            </a:r>
            <a:r>
              <a:rPr lang="en-US" sz="4400" dirty="0" err="1"/>
              <a:t>v</a:t>
            </a:r>
            <a:endParaRPr lang="en-US" sz="4400" dirty="0"/>
          </a:p>
          <a:p>
            <a:r>
              <a:rPr lang="en-US" sz="4400" dirty="0">
                <a:sym typeface="Symbol" pitchFamily="18" charset="2"/>
              </a:rPr>
              <a:t>      </a:t>
            </a:r>
            <a:r>
              <a:rPr lang="en-US" sz="4400" dirty="0"/>
              <a:t>t</a:t>
            </a:r>
          </a:p>
          <a:p>
            <a:r>
              <a:rPr lang="en-US" sz="4400" u="sng" dirty="0" smtClean="0"/>
              <a:t>Example</a:t>
            </a:r>
            <a:r>
              <a:rPr lang="en-US" sz="4400" u="sng" dirty="0"/>
              <a:t>:</a:t>
            </a:r>
            <a:r>
              <a:rPr lang="en-US" sz="4400" dirty="0"/>
              <a:t> A model Rocket generates 6.1 N of thrust with a burn rate of .0012 kg/s.  What is the exhaust velocity?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6335"/>
            <a:ext cx="1321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5083 m/s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46085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Rocket Propulsion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9600" y="3962400"/>
            <a:ext cx="80930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1800" dirty="0" err="1" smtClean="0"/>
              <a:t>F</a:t>
            </a:r>
            <a:r>
              <a:rPr lang="en-US" sz="1800" dirty="0" err="1">
                <a:sym typeface="Symbol" pitchFamily="18" charset="2"/>
              </a:rPr>
              <a:t></a:t>
            </a:r>
            <a:r>
              <a:rPr lang="en-US" sz="1800" dirty="0" err="1"/>
              <a:t>t</a:t>
            </a:r>
            <a:r>
              <a:rPr lang="en-US" sz="1800" dirty="0"/>
              <a:t> = </a:t>
            </a:r>
            <a:r>
              <a:rPr lang="en-US" sz="1800" dirty="0" err="1"/>
              <a:t>m</a:t>
            </a:r>
            <a:r>
              <a:rPr lang="en-US" sz="1800" dirty="0" err="1">
                <a:sym typeface="Symbol" pitchFamily="18" charset="2"/>
              </a:rPr>
              <a:t></a:t>
            </a:r>
            <a:r>
              <a:rPr lang="en-US" sz="1800" dirty="0" err="1"/>
              <a:t>v</a:t>
            </a:r>
            <a:endParaRPr lang="en-US" sz="1800" dirty="0"/>
          </a:p>
          <a:p>
            <a:pPr lvl="1"/>
            <a:r>
              <a:rPr lang="en-US" sz="1800" dirty="0">
                <a:sym typeface="Symbol" pitchFamily="18" charset="2"/>
              </a:rPr>
              <a:t></a:t>
            </a:r>
            <a:r>
              <a:rPr lang="en-US" sz="1800" dirty="0"/>
              <a:t>v = 1250 m/s</a:t>
            </a:r>
            <a:endParaRPr lang="en-US" sz="1800" dirty="0">
              <a:sym typeface="Symbol" pitchFamily="18" charset="2"/>
            </a:endParaRPr>
          </a:p>
          <a:p>
            <a:pPr lvl="1"/>
            <a:r>
              <a:rPr lang="en-US" sz="1800" dirty="0">
                <a:sym typeface="Symbol" pitchFamily="18" charset="2"/>
              </a:rPr>
              <a:t>m = 1.2 kg</a:t>
            </a:r>
          </a:p>
          <a:p>
            <a:pPr lvl="1"/>
            <a:r>
              <a:rPr lang="en-US" sz="1800" dirty="0">
                <a:sym typeface="Symbol" pitchFamily="18" charset="2"/>
              </a:rPr>
              <a:t></a:t>
            </a:r>
            <a:r>
              <a:rPr lang="en-US" sz="1800" dirty="0"/>
              <a:t>t = 1 s</a:t>
            </a:r>
          </a:p>
          <a:p>
            <a:pPr lvl="1"/>
            <a:r>
              <a:rPr lang="en-US" sz="1800" dirty="0"/>
              <a:t>(F)(1 s) = (1.2 kg)(1250 m/s), F = 1500 N</a:t>
            </a:r>
          </a:p>
        </p:txBody>
      </p:sp>
      <p:sp>
        <p:nvSpPr>
          <p:cNvPr id="4" name="Rectangle 3"/>
          <p:cNvSpPr/>
          <p:nvPr/>
        </p:nvSpPr>
        <p:spPr>
          <a:xfrm>
            <a:off x="8044019" y="6396335"/>
            <a:ext cx="1099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1500 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1430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1: A rocket burns fuel at a rate of 1.2 kg/s, with an exhaust velocity of 1250 m/s.  What thrust does it develop?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46085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Rocket Propulsion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17525" y="838200"/>
            <a:ext cx="80930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sz="3600" dirty="0" err="1" smtClean="0"/>
              <a:t>m</a:t>
            </a:r>
            <a:r>
              <a:rPr lang="en-US" sz="3600" dirty="0" err="1" smtClean="0">
                <a:sym typeface="Symbol" pitchFamily="18" charset="2"/>
              </a:rPr>
              <a:t></a:t>
            </a:r>
            <a:r>
              <a:rPr lang="en-US" sz="3600" dirty="0" err="1" smtClean="0"/>
              <a:t>v</a:t>
            </a:r>
            <a:r>
              <a:rPr lang="en-US" sz="3600" dirty="0" smtClean="0"/>
              <a:t> = </a:t>
            </a:r>
            <a:r>
              <a:rPr lang="en-US" sz="3600" dirty="0" err="1" smtClean="0"/>
              <a:t>F</a:t>
            </a:r>
            <a:r>
              <a:rPr lang="en-US" sz="3600" dirty="0" err="1" smtClean="0">
                <a:sym typeface="Symbol" pitchFamily="18" charset="2"/>
              </a:rPr>
              <a:t></a:t>
            </a:r>
            <a:r>
              <a:rPr lang="en-US" sz="3600" dirty="0" err="1" smtClean="0"/>
              <a:t>t</a:t>
            </a:r>
            <a:endParaRPr lang="en-US" sz="3600" dirty="0" smtClean="0"/>
          </a:p>
          <a:p>
            <a:endParaRPr lang="en-US" sz="3600" u="sng" dirty="0" smtClean="0"/>
          </a:p>
          <a:p>
            <a:r>
              <a:rPr lang="en-US" sz="3600" u="sng" dirty="0" smtClean="0"/>
              <a:t>Example</a:t>
            </a:r>
            <a:r>
              <a:rPr lang="en-US" sz="3600" u="sng" dirty="0"/>
              <a:t>:</a:t>
            </a:r>
            <a:r>
              <a:rPr lang="en-US" sz="3600" dirty="0"/>
              <a:t> </a:t>
            </a:r>
            <a:r>
              <a:rPr lang="en-US" sz="3600" dirty="0" smtClean="0"/>
              <a:t>A rocket burns 12.5 kg of fuel in 5.60 seconds with an exhaust velocity of 718 m/s.  What thrust does it develop?</a:t>
            </a:r>
            <a:endParaRPr lang="en-US" sz="3600" dirty="0"/>
          </a:p>
          <a:p>
            <a:endParaRPr lang="en-US" sz="3600" dirty="0"/>
          </a:p>
          <a:p>
            <a:endParaRPr lang="en-US" sz="1800" dirty="0" smtClean="0">
              <a:sym typeface="Symbol" pitchFamily="18" charset="2"/>
            </a:endParaRPr>
          </a:p>
          <a:p>
            <a:endParaRPr lang="en-US" sz="1800" dirty="0" smtClean="0">
              <a:sym typeface="Symbol" pitchFamily="18" charset="2"/>
            </a:endParaRPr>
          </a:p>
          <a:p>
            <a:endParaRPr lang="en-US" sz="1800" dirty="0" smtClean="0">
              <a:sym typeface="Symbol" pitchFamily="18" charset="2"/>
            </a:endParaRPr>
          </a:p>
          <a:p>
            <a:endParaRPr lang="en-US" sz="1800" dirty="0" smtClean="0">
              <a:sym typeface="Symbol" pitchFamily="18" charset="2"/>
            </a:endParaRPr>
          </a:p>
          <a:p>
            <a:endParaRPr lang="en-US" sz="1800" dirty="0" smtClean="0">
              <a:sym typeface="Symbol" pitchFamily="18" charset="2"/>
            </a:endParaRPr>
          </a:p>
          <a:p>
            <a:endParaRPr lang="en-US" sz="1800" dirty="0" smtClean="0">
              <a:sym typeface="Symbol" pitchFamily="18" charset="2"/>
            </a:endParaRPr>
          </a:p>
          <a:p>
            <a:r>
              <a:rPr lang="en-US" sz="1800" dirty="0" smtClean="0">
                <a:sym typeface="Symbol" pitchFamily="18" charset="2"/>
              </a:rPr>
              <a:t>1603 N</a:t>
            </a:r>
            <a:r>
              <a:rPr lang="en-US" sz="3600" dirty="0" smtClean="0">
                <a:sym typeface="Symbol" pitchFamily="18" charset="2"/>
              </a:rPr>
              <a:t>      </a:t>
            </a:r>
            <a:endParaRPr lang="en-US" sz="36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46085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Rocket Propulsion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3400" y="3429000"/>
            <a:ext cx="80930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1800" dirty="0" err="1" smtClean="0"/>
              <a:t>F</a:t>
            </a:r>
            <a:r>
              <a:rPr lang="en-US" sz="1800" dirty="0" err="1">
                <a:sym typeface="Symbol" pitchFamily="18" charset="2"/>
              </a:rPr>
              <a:t></a:t>
            </a:r>
            <a:r>
              <a:rPr lang="en-US" sz="1800" dirty="0" err="1"/>
              <a:t>t</a:t>
            </a:r>
            <a:r>
              <a:rPr lang="en-US" sz="1800" dirty="0"/>
              <a:t> = </a:t>
            </a:r>
            <a:r>
              <a:rPr lang="en-US" sz="1800" dirty="0" err="1"/>
              <a:t>m</a:t>
            </a:r>
            <a:r>
              <a:rPr lang="en-US" sz="1800" dirty="0" err="1">
                <a:sym typeface="Symbol" pitchFamily="18" charset="2"/>
              </a:rPr>
              <a:t></a:t>
            </a:r>
            <a:r>
              <a:rPr lang="en-US" sz="1800" dirty="0" err="1"/>
              <a:t>v</a:t>
            </a:r>
            <a:endParaRPr lang="en-US" sz="1800" dirty="0"/>
          </a:p>
          <a:p>
            <a:pPr lvl="1"/>
            <a:r>
              <a:rPr lang="en-US" sz="1800" dirty="0">
                <a:sym typeface="Symbol" pitchFamily="18" charset="2"/>
              </a:rPr>
              <a:t>F = 12 N</a:t>
            </a:r>
          </a:p>
          <a:p>
            <a:pPr lvl="1"/>
            <a:r>
              <a:rPr lang="en-US" sz="1800" dirty="0">
                <a:sym typeface="Symbol" pitchFamily="18" charset="2"/>
              </a:rPr>
              <a:t></a:t>
            </a:r>
            <a:r>
              <a:rPr lang="en-US" sz="1800" dirty="0"/>
              <a:t>v = 718 m/s</a:t>
            </a:r>
            <a:endParaRPr lang="en-US" sz="1800" dirty="0">
              <a:sym typeface="Symbol" pitchFamily="18" charset="2"/>
            </a:endParaRPr>
          </a:p>
          <a:p>
            <a:pPr lvl="1"/>
            <a:r>
              <a:rPr lang="en-US" sz="1800" dirty="0">
                <a:sym typeface="Symbol" pitchFamily="18" charset="2"/>
              </a:rPr>
              <a:t>m = ? kg</a:t>
            </a:r>
          </a:p>
          <a:p>
            <a:pPr lvl="1"/>
            <a:r>
              <a:rPr lang="en-US" sz="1800" dirty="0">
                <a:sym typeface="Symbol" pitchFamily="18" charset="2"/>
              </a:rPr>
              <a:t></a:t>
            </a:r>
            <a:r>
              <a:rPr lang="en-US" sz="1800" dirty="0"/>
              <a:t>t = 1 s</a:t>
            </a:r>
          </a:p>
          <a:p>
            <a:pPr lvl="1"/>
            <a:r>
              <a:rPr lang="en-US" sz="1800" dirty="0"/>
              <a:t>(12 N)(1 s) = m(718 m/s), m = </a:t>
            </a:r>
            <a:r>
              <a:rPr lang="en-US" sz="1800" dirty="0" smtClean="0"/>
              <a:t>0.0167 </a:t>
            </a:r>
            <a:r>
              <a:rPr lang="en-US" sz="1800" dirty="0"/>
              <a:t>kg</a:t>
            </a:r>
          </a:p>
          <a:p>
            <a:pPr lvl="1"/>
            <a:r>
              <a:rPr lang="en-US" sz="1800" dirty="0"/>
              <a:t>Burn rate = </a:t>
            </a:r>
            <a:r>
              <a:rPr lang="en-US" sz="1800" dirty="0" smtClean="0"/>
              <a:t>0.0167 </a:t>
            </a:r>
            <a:r>
              <a:rPr lang="en-US" sz="1800" dirty="0"/>
              <a:t>kg/s</a:t>
            </a:r>
          </a:p>
        </p:txBody>
      </p:sp>
      <p:sp>
        <p:nvSpPr>
          <p:cNvPr id="4" name="Rectangle 3"/>
          <p:cNvSpPr/>
          <p:nvPr/>
        </p:nvSpPr>
        <p:spPr>
          <a:xfrm>
            <a:off x="7523043" y="6396335"/>
            <a:ext cx="1620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0.0167 kg/s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0668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2: A model rocket engine develops 12 N of thrust with an exhaust velocity of 718 m/s.  What is its fuel burn rate?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956380" y="2133600"/>
            <a:ext cx="33201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b="1" u="sng" dirty="0"/>
              <a:t>Whiteboards</a:t>
            </a:r>
          </a:p>
          <a:p>
            <a:pPr algn="ctr"/>
            <a:r>
              <a:rPr lang="en-US" sz="4400" b="1" dirty="0" smtClean="0"/>
              <a:t>1-5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A rocket burns 1.50 kg of fuel in 11.8 seconds with an exhaust velocity of 925 m/s.  What thrust does it develop?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0" y="6396335"/>
            <a:ext cx="919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117.6 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A rocket burns 12.0 kg of fuel in 15.0 seconds generating a thrust of 580. N.  What must be the exhaust velocity?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0" y="6396335"/>
            <a:ext cx="922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725 m/s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/>
              <a:t>A certain rocket engine burns 35.2 grams of fuel per second with an exhaust velocity of 725 m/s.  What thrust does it generate? 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09600" y="3352800"/>
            <a:ext cx="8305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F = </a:t>
            </a:r>
            <a:r>
              <a:rPr lang="en-US" sz="2800" u="sng" dirty="0" err="1"/>
              <a:t>m</a:t>
            </a:r>
            <a:r>
              <a:rPr lang="en-US" sz="2800" dirty="0" err="1">
                <a:sym typeface="Symbol" pitchFamily="18" charset="2"/>
              </a:rPr>
              <a:t></a:t>
            </a:r>
            <a:r>
              <a:rPr lang="en-US" sz="2800" dirty="0" err="1"/>
              <a:t>v</a:t>
            </a:r>
            <a:r>
              <a:rPr lang="en-US" sz="2800" dirty="0"/>
              <a:t>, </a:t>
            </a:r>
            <a:r>
              <a:rPr lang="en-US" sz="2000" dirty="0"/>
              <a:t>F= (.0352 kg/s)</a:t>
            </a:r>
            <a:r>
              <a:rPr lang="en-US" dirty="0"/>
              <a:t>(725 m/s)</a:t>
            </a:r>
          </a:p>
          <a:p>
            <a:r>
              <a:rPr lang="en-US" sz="2800" dirty="0">
                <a:sym typeface="Symbol" pitchFamily="18" charset="2"/>
              </a:rPr>
              <a:t>      </a:t>
            </a:r>
            <a:r>
              <a:rPr lang="en-US" sz="2800" dirty="0"/>
              <a:t>t</a:t>
            </a:r>
          </a:p>
          <a:p>
            <a:endParaRPr lang="en-US" sz="2800" dirty="0"/>
          </a:p>
          <a:p>
            <a:r>
              <a:rPr lang="en-US" sz="2800" dirty="0"/>
              <a:t>F = 25.52 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396335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25.52 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/>
              <a:t>A D12 engine generates 11.80 N of thrust </a:t>
            </a:r>
            <a:r>
              <a:rPr lang="en-US" sz="3600" dirty="0" smtClean="0"/>
              <a:t>burning fuel at a rate of 14.3 grams per second.  What is the exhaust velocity?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3384550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F = </a:t>
            </a:r>
            <a:r>
              <a:rPr lang="en-US" sz="2000" u="sng" dirty="0" err="1"/>
              <a:t>m</a:t>
            </a:r>
            <a:r>
              <a:rPr lang="en-US" sz="2000" dirty="0" err="1">
                <a:sym typeface="Symbol" pitchFamily="18" charset="2"/>
              </a:rPr>
              <a:t></a:t>
            </a:r>
            <a:r>
              <a:rPr lang="en-US" sz="2000" dirty="0" err="1"/>
              <a:t>v</a:t>
            </a:r>
            <a:r>
              <a:rPr lang="en-US" sz="2000" dirty="0"/>
              <a:t>, </a:t>
            </a:r>
            <a:r>
              <a:rPr lang="en-US" sz="1800" dirty="0"/>
              <a:t>11.80 N = (.0143 kg/s)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</a:t>
            </a:r>
            <a:r>
              <a:rPr lang="en-US" sz="2000" dirty="0"/>
              <a:t>v</a:t>
            </a:r>
          </a:p>
          <a:p>
            <a:r>
              <a:rPr lang="en-US" sz="2000" dirty="0">
                <a:sym typeface="Symbol" pitchFamily="18" charset="2"/>
              </a:rPr>
              <a:t>      </a:t>
            </a:r>
            <a:r>
              <a:rPr lang="en-US" sz="2000" dirty="0"/>
              <a:t>t</a:t>
            </a:r>
          </a:p>
          <a:p>
            <a:r>
              <a:rPr lang="en-US" sz="2000" dirty="0">
                <a:sym typeface="Symbol" pitchFamily="18" charset="2"/>
              </a:rPr>
              <a:t></a:t>
            </a:r>
            <a:r>
              <a:rPr lang="en-US" sz="2000" dirty="0"/>
              <a:t>v = (11.80 N)/(.0143 kg/s) </a:t>
            </a:r>
          </a:p>
          <a:p>
            <a:r>
              <a:rPr lang="en-US" sz="2000" dirty="0"/>
              <a:t>= 825.2 m/s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96335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825.2 m/s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1243</Words>
  <Application>Microsoft Office PowerPoint</Application>
  <PresentationFormat>On-screen Show (4:3)</PresentationFormat>
  <Paragraphs>160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old slides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88</cp:revision>
  <dcterms:created xsi:type="dcterms:W3CDTF">2001-03-01T17:38:38Z</dcterms:created>
  <dcterms:modified xsi:type="dcterms:W3CDTF">2017-03-15T03:49:11Z</dcterms:modified>
</cp:coreProperties>
</file>