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69" r:id="rId3"/>
    <p:sldId id="370" r:id="rId4"/>
    <p:sldId id="371" r:id="rId5"/>
    <p:sldId id="387" r:id="rId6"/>
    <p:sldId id="328" r:id="rId7"/>
    <p:sldId id="329" r:id="rId8"/>
    <p:sldId id="379" r:id="rId9"/>
    <p:sldId id="373" r:id="rId10"/>
    <p:sldId id="374" r:id="rId11"/>
    <p:sldId id="377" r:id="rId12"/>
    <p:sldId id="388" r:id="rId13"/>
    <p:sldId id="389" r:id="rId14"/>
    <p:sldId id="384" r:id="rId15"/>
    <p:sldId id="385" r:id="rId16"/>
    <p:sldId id="382" r:id="rId17"/>
    <p:sldId id="386" r:id="rId18"/>
    <p:sldId id="375" r:id="rId19"/>
    <p:sldId id="376" r:id="rId20"/>
    <p:sldId id="3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86" autoAdjust="0"/>
    <p:restoredTop sz="94645" autoAdjust="0"/>
  </p:normalViewPr>
  <p:slideViewPr>
    <p:cSldViewPr>
      <p:cViewPr>
        <p:scale>
          <a:sx n="66" d="100"/>
          <a:sy n="66" d="100"/>
        </p:scale>
        <p:origin x="-132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E8D23-4BF3-4413-85FC-C9E4934B2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A014-4A99-4A7A-83BE-58C519B94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FF4FC-7A48-4FCB-A96C-44D27FF2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F6672-786C-4038-B117-25C6318DD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BFF07-7690-4916-A1EB-EFD16B4C3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7548-18E3-4813-BBA4-E066787C9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0EF7E-F602-4AFD-B1BB-4B9A6FA5E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E0CFA-F154-441D-8C5F-F510FA14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EA6BD-240C-4C3D-B09D-76368D44D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7E188-5731-4881-9FB3-28EE3C7E5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2E1F-93D0-4260-A6B6-CFB8D8AEB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CCE5065-E1B6-440E-958D-A2A42EE14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8.xml"/><Relationship Id="rId7" Type="http://schemas.openxmlformats.org/officeDocument/2006/relationships/slide" Target="slide1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slide" Target="slide10.xml"/><Relationship Id="rId4" Type="http://schemas.openxmlformats.org/officeDocument/2006/relationships/slide" Target="slide9.xml"/><Relationship Id="rId9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Conservation of energy</a:t>
            </a:r>
            <a:endParaRPr lang="en-US" sz="3200"/>
          </a:p>
          <a:p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Definition Conservation of Energy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3" action="ppaction://hlinksldjump"/>
              </a:rPr>
              <a:t>Sample problem 1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4" action="ppaction://hlinksldjump"/>
              </a:rPr>
              <a:t>Sample problem 2</a:t>
            </a:r>
            <a:endParaRPr lang="en-US" sz="3200"/>
          </a:p>
          <a:p>
            <a:pPr lvl="3">
              <a:buFontTx/>
              <a:buChar char="•"/>
            </a:pPr>
            <a:r>
              <a:rPr lang="en-US" sz="3200">
                <a:hlinkClick r:id="rId5" action="ppaction://hlinksldjump"/>
              </a:rPr>
              <a:t>Whiteboards</a:t>
            </a:r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33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5.6 m/s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-76200" y="3533775"/>
            <a:ext cx="98298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Fs  +  0 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+    0      =</a:t>
            </a:r>
            <a:r>
              <a:rPr lang="en-US" sz="3600" b="1"/>
              <a:t>  </a:t>
            </a:r>
            <a:r>
              <a:rPr lang="en-US"/>
              <a:t>0   +  0 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+    </a:t>
            </a:r>
            <a:r>
              <a:rPr lang="en-US" baseline="30000"/>
              <a:t>  </a:t>
            </a:r>
            <a:r>
              <a:rPr lang="en-US"/>
              <a:t>0</a:t>
            </a:r>
          </a:p>
          <a:p>
            <a:pPr algn="ctr"/>
            <a:r>
              <a:rPr lang="en-US" sz="2000"/>
              <a:t>(53 N)(35 m) + </a:t>
            </a:r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(350 kg)(4.6 m/s)</a:t>
            </a:r>
            <a:r>
              <a:rPr lang="en-US" sz="2000" baseline="30000"/>
              <a:t>2 </a:t>
            </a:r>
            <a:r>
              <a:rPr lang="en-US" sz="2000"/>
              <a:t>=  </a:t>
            </a:r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(350 kg)v</a:t>
            </a:r>
            <a:r>
              <a:rPr lang="en-US" sz="2000" baseline="30000"/>
              <a:t>2</a:t>
            </a:r>
            <a:endParaRPr lang="en-US" sz="2000"/>
          </a:p>
          <a:p>
            <a:pPr algn="ctr"/>
            <a:endParaRPr lang="en-US" sz="2000" baseline="30000"/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133600" y="1524000"/>
            <a:ext cx="1371600" cy="1066800"/>
            <a:chOff x="384" y="1200"/>
            <a:chExt cx="864" cy="672"/>
          </a:xfrm>
        </p:grpSpPr>
        <p:sp>
          <p:nvSpPr>
            <p:cNvPr id="10261" name="Rectangle 6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Oval 7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Oval 8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1905000" y="838200"/>
            <a:ext cx="1706686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Vi </a:t>
            </a:r>
            <a:r>
              <a:rPr lang="en-US" dirty="0"/>
              <a:t>= 4.6 m/s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2292350" y="1614488"/>
            <a:ext cx="116205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350 kg</a:t>
            </a: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4419600" y="171450"/>
            <a:ext cx="350361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What final velocity?</a:t>
            </a:r>
          </a:p>
        </p:txBody>
      </p:sp>
      <p:sp>
        <p:nvSpPr>
          <p:cNvPr id="10249" name="Line 1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20"/>
          <p:cNvSpPr>
            <a:spLocks noChangeShapeType="1"/>
          </p:cNvSpPr>
          <p:nvPr/>
        </p:nvSpPr>
        <p:spPr bwMode="auto">
          <a:xfrm flipH="1">
            <a:off x="1066800" y="1600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21"/>
          <p:cNvSpPr>
            <a:spLocks noChangeShapeType="1"/>
          </p:cNvSpPr>
          <p:nvPr/>
        </p:nvSpPr>
        <p:spPr bwMode="auto">
          <a:xfrm flipH="1">
            <a:off x="914400" y="1752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22"/>
          <p:cNvSpPr>
            <a:spLocks noChangeShapeType="1"/>
          </p:cNvSpPr>
          <p:nvPr/>
        </p:nvSpPr>
        <p:spPr bwMode="auto">
          <a:xfrm flipH="1">
            <a:off x="6096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53" name="Group 31"/>
          <p:cNvGrpSpPr>
            <a:grpSpLocks/>
          </p:cNvGrpSpPr>
          <p:nvPr/>
        </p:nvGrpSpPr>
        <p:grpSpPr bwMode="auto">
          <a:xfrm>
            <a:off x="685800" y="1600200"/>
            <a:ext cx="1524000" cy="990600"/>
            <a:chOff x="144" y="1008"/>
            <a:chExt cx="960" cy="624"/>
          </a:xfrm>
        </p:grpSpPr>
        <p:sp>
          <p:nvSpPr>
            <p:cNvPr id="10255" name="Line 23"/>
            <p:cNvSpPr>
              <a:spLocks noChangeShapeType="1"/>
            </p:cNvSpPr>
            <p:nvPr/>
          </p:nvSpPr>
          <p:spPr bwMode="auto">
            <a:xfrm flipH="1">
              <a:off x="144" y="1296"/>
              <a:ext cx="28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24"/>
            <p:cNvSpPr>
              <a:spLocks noChangeShapeType="1"/>
            </p:cNvSpPr>
            <p:nvPr/>
          </p:nvSpPr>
          <p:spPr bwMode="auto">
            <a:xfrm>
              <a:off x="432" y="12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26"/>
            <p:cNvSpPr>
              <a:spLocks noChangeShapeType="1"/>
            </p:cNvSpPr>
            <p:nvPr/>
          </p:nvSpPr>
          <p:spPr bwMode="auto">
            <a:xfrm flipV="1">
              <a:off x="406" y="1115"/>
              <a:ext cx="38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27"/>
            <p:cNvSpPr>
              <a:spLocks noChangeShapeType="1"/>
            </p:cNvSpPr>
            <p:nvPr/>
          </p:nvSpPr>
          <p:spPr bwMode="auto">
            <a:xfrm flipH="1">
              <a:off x="432" y="1440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Oval 29"/>
            <p:cNvSpPr>
              <a:spLocks noChangeArrowheads="1"/>
            </p:cNvSpPr>
            <p:nvPr/>
          </p:nvSpPr>
          <p:spPr bwMode="auto">
            <a:xfrm>
              <a:off x="768" y="1008"/>
              <a:ext cx="144" cy="1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30"/>
            <p:cNvSpPr>
              <a:spLocks noChangeShapeType="1"/>
            </p:cNvSpPr>
            <p:nvPr/>
          </p:nvSpPr>
          <p:spPr bwMode="auto">
            <a:xfrm>
              <a:off x="624" y="1200"/>
              <a:ext cx="48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4" name="Text Box 32"/>
          <p:cNvSpPr txBox="1">
            <a:spLocks noChangeArrowheads="1"/>
          </p:cNvSpPr>
          <p:nvPr/>
        </p:nvSpPr>
        <p:spPr bwMode="auto">
          <a:xfrm>
            <a:off x="2879725" y="2657475"/>
            <a:ext cx="399732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Pushes with 53 N for 35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12775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1.23 m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304800" y="2847975"/>
            <a:ext cx="85344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0   + mgh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+    0      =</a:t>
            </a:r>
            <a:r>
              <a:rPr lang="en-US" sz="3600" b="1"/>
              <a:t>  </a:t>
            </a:r>
            <a:r>
              <a:rPr lang="en-US"/>
              <a:t>0 +  0 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  <a:p>
            <a:pPr algn="ctr"/>
            <a:r>
              <a:rPr lang="en-US" sz="1600"/>
              <a:t>(450 kg)(9.81 N/kg)(1.75 m) + </a:t>
            </a:r>
            <a:r>
              <a:rPr lang="en-US" sz="1600" baseline="30000"/>
              <a:t>1</a:t>
            </a:r>
            <a:r>
              <a:rPr lang="en-US" sz="1600"/>
              <a:t>/</a:t>
            </a:r>
            <a:r>
              <a:rPr lang="en-US" sz="1600" baseline="-25000"/>
              <a:t>2</a:t>
            </a:r>
            <a:r>
              <a:rPr lang="en-US" sz="1600"/>
              <a:t>(450 kg)(5.8 m/s)</a:t>
            </a:r>
            <a:r>
              <a:rPr lang="en-US" sz="1600" baseline="30000"/>
              <a:t>2  </a:t>
            </a:r>
            <a:r>
              <a:rPr lang="en-US" sz="1600"/>
              <a:t>=  </a:t>
            </a:r>
            <a:r>
              <a:rPr lang="en-US" sz="1600" baseline="30000"/>
              <a:t>1</a:t>
            </a:r>
            <a:r>
              <a:rPr lang="en-US" sz="1600"/>
              <a:t>/</a:t>
            </a:r>
            <a:r>
              <a:rPr lang="en-US" sz="1600" baseline="-25000"/>
              <a:t>2 </a:t>
            </a:r>
            <a:r>
              <a:rPr lang="en-US" sz="1600"/>
              <a:t>(450)(4.2)</a:t>
            </a:r>
            <a:r>
              <a:rPr lang="en-US" sz="1600" baseline="30000"/>
              <a:t>2</a:t>
            </a:r>
            <a:r>
              <a:rPr lang="en-US" sz="1600"/>
              <a:t> + </a:t>
            </a:r>
            <a:r>
              <a:rPr lang="en-US" sz="1600" baseline="30000"/>
              <a:t>1</a:t>
            </a:r>
            <a:r>
              <a:rPr lang="en-US" sz="1600"/>
              <a:t>/</a:t>
            </a:r>
            <a:r>
              <a:rPr lang="en-US" sz="1600" baseline="-25000"/>
              <a:t>2</a:t>
            </a:r>
            <a:r>
              <a:rPr lang="en-US" sz="1600"/>
              <a:t>(15000 N/m)x</a:t>
            </a:r>
            <a:r>
              <a:rPr lang="en-US" sz="1600" baseline="30000"/>
              <a:t>2</a:t>
            </a:r>
            <a:endParaRPr lang="en-US" sz="1600"/>
          </a:p>
          <a:p>
            <a:pPr algn="ctr"/>
            <a:r>
              <a:rPr lang="en-US" sz="2000"/>
              <a:t>x = 1.23…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81000" y="152400"/>
            <a:ext cx="1371600" cy="1066800"/>
            <a:chOff x="384" y="1200"/>
            <a:chExt cx="864" cy="672"/>
          </a:xfrm>
        </p:grpSpPr>
        <p:sp>
          <p:nvSpPr>
            <p:cNvPr id="14372" name="Rectangle 6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Oval 7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Oval 8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2" name="Line 9"/>
          <p:cNvSpPr>
            <a:spLocks noChangeShapeType="1"/>
          </p:cNvSpPr>
          <p:nvPr/>
        </p:nvSpPr>
        <p:spPr bwMode="auto">
          <a:xfrm>
            <a:off x="0" y="12192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>
            <a:off x="2362200" y="1219200"/>
            <a:ext cx="1295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1"/>
          <p:cNvSpPr>
            <a:spLocks noChangeShapeType="1"/>
          </p:cNvSpPr>
          <p:nvPr/>
        </p:nvSpPr>
        <p:spPr bwMode="auto">
          <a:xfrm>
            <a:off x="3657600" y="22098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2117725" y="193675"/>
            <a:ext cx="1725613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 = 5.80 m/s</a:t>
            </a:r>
          </a:p>
        </p:txBody>
      </p:sp>
      <p:sp>
        <p:nvSpPr>
          <p:cNvPr id="14346" name="Line 13"/>
          <p:cNvSpPr>
            <a:spLocks noChangeShapeType="1"/>
          </p:cNvSpPr>
          <p:nvPr/>
        </p:nvSpPr>
        <p:spPr bwMode="auto">
          <a:xfrm flipH="1">
            <a:off x="0" y="2209800"/>
            <a:ext cx="3733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4"/>
          <p:cNvSpPr>
            <a:spLocks noChangeShapeType="1"/>
          </p:cNvSpPr>
          <p:nvPr/>
        </p:nvSpPr>
        <p:spPr bwMode="auto">
          <a:xfrm>
            <a:off x="3048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533400" y="1447800"/>
            <a:ext cx="17272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h = 1.75 m</a:t>
            </a:r>
          </a:p>
        </p:txBody>
      </p:sp>
      <p:sp>
        <p:nvSpPr>
          <p:cNvPr id="14349" name="Text Box 16"/>
          <p:cNvSpPr txBox="1">
            <a:spLocks noChangeArrowheads="1"/>
          </p:cNvSpPr>
          <p:nvPr/>
        </p:nvSpPr>
        <p:spPr bwMode="auto">
          <a:xfrm>
            <a:off x="533400" y="242888"/>
            <a:ext cx="1262063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450. kg</a:t>
            </a:r>
          </a:p>
        </p:txBody>
      </p: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3886200" y="0"/>
            <a:ext cx="4800600" cy="18161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What distance will the 15000. N/m spring be compressed when the cart has been slowed to 4.20 m/s?</a:t>
            </a:r>
          </a:p>
        </p:txBody>
      </p:sp>
      <p:sp>
        <p:nvSpPr>
          <p:cNvPr id="14351" name="Line 18"/>
          <p:cNvSpPr>
            <a:spLocks noChangeShapeType="1"/>
          </p:cNvSpPr>
          <p:nvPr/>
        </p:nvSpPr>
        <p:spPr bwMode="auto">
          <a:xfrm>
            <a:off x="228600" y="228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9"/>
          <p:cNvSpPr>
            <a:spLocks noChangeShapeType="1"/>
          </p:cNvSpPr>
          <p:nvPr/>
        </p:nvSpPr>
        <p:spPr bwMode="auto">
          <a:xfrm>
            <a:off x="152400" y="381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20"/>
          <p:cNvSpPr>
            <a:spLocks noChangeShapeType="1"/>
          </p:cNvSpPr>
          <p:nvPr/>
        </p:nvSpPr>
        <p:spPr bwMode="auto">
          <a:xfrm>
            <a:off x="76200" y="533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8763000" y="1752600"/>
            <a:ext cx="381000" cy="45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5" name="Group 38"/>
          <p:cNvGrpSpPr>
            <a:grpSpLocks/>
          </p:cNvGrpSpPr>
          <p:nvPr/>
        </p:nvGrpSpPr>
        <p:grpSpPr bwMode="auto">
          <a:xfrm>
            <a:off x="7239000" y="1752600"/>
            <a:ext cx="1524000" cy="381000"/>
            <a:chOff x="3264" y="1152"/>
            <a:chExt cx="960" cy="240"/>
          </a:xfrm>
        </p:grpSpPr>
        <p:sp>
          <p:nvSpPr>
            <p:cNvPr id="14356" name="Line 22"/>
            <p:cNvSpPr>
              <a:spLocks noChangeShapeType="1"/>
            </p:cNvSpPr>
            <p:nvPr/>
          </p:nvSpPr>
          <p:spPr bwMode="auto">
            <a:xfrm>
              <a:off x="3264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3"/>
            <p:cNvSpPr>
              <a:spLocks noChangeShapeType="1"/>
            </p:cNvSpPr>
            <p:nvPr/>
          </p:nvSpPr>
          <p:spPr bwMode="auto">
            <a:xfrm flipV="1">
              <a:off x="331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4"/>
            <p:cNvSpPr>
              <a:spLocks noChangeShapeType="1"/>
            </p:cNvSpPr>
            <p:nvPr/>
          </p:nvSpPr>
          <p:spPr bwMode="auto">
            <a:xfrm>
              <a:off x="339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5"/>
            <p:cNvSpPr>
              <a:spLocks noChangeShapeType="1"/>
            </p:cNvSpPr>
            <p:nvPr/>
          </p:nvSpPr>
          <p:spPr bwMode="auto">
            <a:xfrm flipV="1">
              <a:off x="3440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6"/>
            <p:cNvSpPr>
              <a:spLocks noChangeShapeType="1"/>
            </p:cNvSpPr>
            <p:nvPr/>
          </p:nvSpPr>
          <p:spPr bwMode="auto">
            <a:xfrm>
              <a:off x="3504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7"/>
            <p:cNvSpPr>
              <a:spLocks noChangeShapeType="1"/>
            </p:cNvSpPr>
            <p:nvPr/>
          </p:nvSpPr>
          <p:spPr bwMode="auto">
            <a:xfrm flipV="1">
              <a:off x="355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8"/>
            <p:cNvSpPr>
              <a:spLocks noChangeShapeType="1"/>
            </p:cNvSpPr>
            <p:nvPr/>
          </p:nvSpPr>
          <p:spPr bwMode="auto">
            <a:xfrm>
              <a:off x="363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9"/>
            <p:cNvSpPr>
              <a:spLocks noChangeShapeType="1"/>
            </p:cNvSpPr>
            <p:nvPr/>
          </p:nvSpPr>
          <p:spPr bwMode="auto">
            <a:xfrm flipV="1">
              <a:off x="3680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30"/>
            <p:cNvSpPr>
              <a:spLocks noChangeShapeType="1"/>
            </p:cNvSpPr>
            <p:nvPr/>
          </p:nvSpPr>
          <p:spPr bwMode="auto">
            <a:xfrm>
              <a:off x="3744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31"/>
            <p:cNvSpPr>
              <a:spLocks noChangeShapeType="1"/>
            </p:cNvSpPr>
            <p:nvPr/>
          </p:nvSpPr>
          <p:spPr bwMode="auto">
            <a:xfrm flipV="1">
              <a:off x="379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2"/>
            <p:cNvSpPr>
              <a:spLocks noChangeShapeType="1"/>
            </p:cNvSpPr>
            <p:nvPr/>
          </p:nvSpPr>
          <p:spPr bwMode="auto">
            <a:xfrm>
              <a:off x="387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33"/>
            <p:cNvSpPr>
              <a:spLocks noChangeShapeType="1"/>
            </p:cNvSpPr>
            <p:nvPr/>
          </p:nvSpPr>
          <p:spPr bwMode="auto">
            <a:xfrm flipV="1">
              <a:off x="3920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34"/>
            <p:cNvSpPr>
              <a:spLocks noChangeShapeType="1"/>
            </p:cNvSpPr>
            <p:nvPr/>
          </p:nvSpPr>
          <p:spPr bwMode="auto">
            <a:xfrm>
              <a:off x="3984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5"/>
            <p:cNvSpPr>
              <a:spLocks noChangeShapeType="1"/>
            </p:cNvSpPr>
            <p:nvPr/>
          </p:nvSpPr>
          <p:spPr bwMode="auto">
            <a:xfrm flipV="1">
              <a:off x="403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36"/>
            <p:cNvSpPr>
              <a:spLocks noChangeShapeType="1"/>
            </p:cNvSpPr>
            <p:nvPr/>
          </p:nvSpPr>
          <p:spPr bwMode="auto">
            <a:xfrm>
              <a:off x="411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7"/>
            <p:cNvSpPr>
              <a:spLocks noChangeShapeType="1"/>
            </p:cNvSpPr>
            <p:nvPr/>
          </p:nvSpPr>
          <p:spPr bwMode="auto">
            <a:xfrm flipV="1">
              <a:off x="4160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4.66 </a:t>
            </a:r>
            <a:r>
              <a:rPr lang="en-US" sz="1200" dirty="0"/>
              <a:t>m/s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304800" y="3060918"/>
            <a:ext cx="8534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 err="1"/>
              <a:t>Fd</a:t>
            </a:r>
            <a:r>
              <a:rPr lang="en-US" dirty="0"/>
              <a:t> + </a:t>
            </a:r>
            <a:r>
              <a:rPr lang="en-US" dirty="0" err="1"/>
              <a:t>mgh</a:t>
            </a:r>
            <a:r>
              <a:rPr lang="en-US" dirty="0"/>
              <a:t> + 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mv</a:t>
            </a:r>
            <a:r>
              <a:rPr lang="en-US" baseline="30000" dirty="0"/>
              <a:t>2</a:t>
            </a:r>
            <a:r>
              <a:rPr lang="en-US" dirty="0"/>
              <a:t>  =</a:t>
            </a:r>
            <a:r>
              <a:rPr lang="en-US" sz="3600" b="1" dirty="0"/>
              <a:t> </a:t>
            </a:r>
            <a:r>
              <a:rPr lang="en-US" dirty="0" err="1"/>
              <a:t>Fd</a:t>
            </a:r>
            <a:r>
              <a:rPr lang="en-US" dirty="0"/>
              <a:t> + </a:t>
            </a:r>
            <a:r>
              <a:rPr lang="en-US" dirty="0" err="1"/>
              <a:t>mgh</a:t>
            </a:r>
            <a:r>
              <a:rPr lang="en-US" dirty="0"/>
              <a:t> + 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mv</a:t>
            </a:r>
            <a:r>
              <a:rPr lang="en-US" baseline="30000" dirty="0"/>
              <a:t>2</a:t>
            </a:r>
          </a:p>
          <a:p>
            <a:pPr algn="ctr"/>
            <a:r>
              <a:rPr lang="en-US" dirty="0" err="1" smtClean="0"/>
              <a:t>Fd</a:t>
            </a:r>
            <a:r>
              <a:rPr lang="en-US" dirty="0" smtClean="0"/>
              <a:t>   +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mv</a:t>
            </a:r>
            <a:r>
              <a:rPr lang="en-US" baseline="30000" dirty="0"/>
              <a:t>2</a:t>
            </a:r>
            <a:r>
              <a:rPr lang="en-US" dirty="0"/>
              <a:t> =</a:t>
            </a:r>
            <a:r>
              <a:rPr lang="en-US" sz="3600" b="1" dirty="0"/>
              <a:t>  </a:t>
            </a:r>
            <a:r>
              <a:rPr lang="en-US" dirty="0" smtClean="0"/>
              <a:t>0 +  </a:t>
            </a:r>
            <a:r>
              <a:rPr lang="en-US" dirty="0" err="1" smtClean="0"/>
              <a:t>mgh</a:t>
            </a:r>
            <a:r>
              <a:rPr lang="en-US" dirty="0" smtClean="0"/>
              <a:t> + 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mv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 algn="ctr"/>
            <a:endParaRPr lang="en-US" baseline="300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1765518"/>
            <a:ext cx="1371600" cy="1066800"/>
            <a:chOff x="384" y="1200"/>
            <a:chExt cx="864" cy="672"/>
          </a:xfrm>
        </p:grpSpPr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5" name="Oval 7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6" name="Oval 8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37" name="Line 9"/>
          <p:cNvSpPr>
            <a:spLocks noChangeShapeType="1"/>
          </p:cNvSpPr>
          <p:nvPr/>
        </p:nvSpPr>
        <p:spPr bwMode="auto">
          <a:xfrm>
            <a:off x="6781800" y="1841718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 flipV="1">
            <a:off x="4419600" y="1841718"/>
            <a:ext cx="2362200" cy="97768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 flipV="1">
            <a:off x="0" y="2819400"/>
            <a:ext cx="4495800" cy="129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1066800" y="1151453"/>
            <a:ext cx="1628972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smtClean="0"/>
              <a:t>7.1 </a:t>
            </a:r>
            <a:r>
              <a:rPr lang="en-US" dirty="0"/>
              <a:t>m/s</a:t>
            </a:r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 flipH="1">
            <a:off x="3124200" y="2851368"/>
            <a:ext cx="6019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>
            <a:off x="8610600" y="1841718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6807200" y="2160806"/>
            <a:ext cx="172720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h = 2.15 m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838200" y="1856006"/>
            <a:ext cx="98425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15 kg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4419600" y="171450"/>
            <a:ext cx="47244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speed at the </a:t>
            </a:r>
            <a:r>
              <a:rPr lang="en-US" dirty="0" smtClean="0"/>
              <a:t>top? 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28600" y="1841718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52400" y="2070318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6200" y="2298918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3352800" y="28194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3810000" y="1828800"/>
            <a:ext cx="228600" cy="838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657600" y="1219200"/>
            <a:ext cx="471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Accelerator exerts 48.0 N for 2.10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98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99.6 N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Fd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Fd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0   + mgh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   =</a:t>
            </a:r>
            <a:r>
              <a:rPr lang="en-US" sz="3600" b="1"/>
              <a:t> </a:t>
            </a:r>
            <a:r>
              <a:rPr lang="en-US"/>
              <a:t>Fd +   0    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endParaRPr lang="en-US"/>
          </a:p>
          <a:p>
            <a:pPr algn="ctr"/>
            <a:r>
              <a:rPr lang="en-US" sz="2000"/>
              <a:t>(15 kg)(9.8 N/kg)(2.15 m) + </a:t>
            </a:r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(15 kg)(5.8 m/s)</a:t>
            </a:r>
            <a:r>
              <a:rPr lang="en-US" sz="2000" baseline="30000"/>
              <a:t>2 </a:t>
            </a:r>
            <a:r>
              <a:rPr lang="en-US" sz="2000"/>
              <a:t>= F(4.5 m) + </a:t>
            </a:r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(15 kg)(4.0 m/s)</a:t>
            </a:r>
            <a:r>
              <a:rPr lang="en-US" sz="2000" baseline="30000"/>
              <a:t>2</a:t>
            </a:r>
            <a:endParaRPr lang="en-US" sz="2000"/>
          </a:p>
          <a:p>
            <a:pPr algn="ctr"/>
            <a:endParaRPr lang="en-US" baseline="300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152400"/>
            <a:ext cx="1371600" cy="1066800"/>
            <a:chOff x="384" y="1200"/>
            <a:chExt cx="864" cy="672"/>
          </a:xfrm>
        </p:grpSpPr>
        <p:sp>
          <p:nvSpPr>
            <p:cNvPr id="134150" name="Rectangle 6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1" name="Oval 7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2" name="Oval 8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4153" name="Line 9"/>
          <p:cNvSpPr>
            <a:spLocks noChangeShapeType="1"/>
          </p:cNvSpPr>
          <p:nvPr/>
        </p:nvSpPr>
        <p:spPr bwMode="auto">
          <a:xfrm>
            <a:off x="0" y="12192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>
            <a:off x="2362200" y="1219200"/>
            <a:ext cx="3429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5" name="Line 11"/>
          <p:cNvSpPr>
            <a:spLocks noChangeShapeType="1"/>
          </p:cNvSpPr>
          <p:nvPr/>
        </p:nvSpPr>
        <p:spPr bwMode="auto">
          <a:xfrm>
            <a:off x="5791200" y="22098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6" name="Text Box 12"/>
          <p:cNvSpPr txBox="1">
            <a:spLocks noChangeArrowheads="1"/>
          </p:cNvSpPr>
          <p:nvPr/>
        </p:nvSpPr>
        <p:spPr bwMode="auto">
          <a:xfrm>
            <a:off x="2117725" y="193675"/>
            <a:ext cx="16144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i</a:t>
            </a:r>
            <a:r>
              <a:rPr lang="en-US"/>
              <a:t> = 5.8 m/s</a:t>
            </a:r>
          </a:p>
        </p:txBody>
      </p:sp>
      <p:sp>
        <p:nvSpPr>
          <p:cNvPr id="134157" name="Line 13"/>
          <p:cNvSpPr>
            <a:spLocks noChangeShapeType="1"/>
          </p:cNvSpPr>
          <p:nvPr/>
        </p:nvSpPr>
        <p:spPr bwMode="auto">
          <a:xfrm flipH="1">
            <a:off x="457200" y="2209800"/>
            <a:ext cx="5334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8" name="Line 14"/>
          <p:cNvSpPr>
            <a:spLocks noChangeShapeType="1"/>
          </p:cNvSpPr>
          <p:nvPr/>
        </p:nvSpPr>
        <p:spPr bwMode="auto">
          <a:xfrm>
            <a:off x="19050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1981200" y="1538288"/>
            <a:ext cx="172720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h = 2.15 m</a:t>
            </a:r>
          </a:p>
        </p:txBody>
      </p:sp>
      <p:sp>
        <p:nvSpPr>
          <p:cNvPr id="134160" name="Text Box 16"/>
          <p:cNvSpPr txBox="1">
            <a:spLocks noChangeArrowheads="1"/>
          </p:cNvSpPr>
          <p:nvPr/>
        </p:nvSpPr>
        <p:spPr bwMode="auto">
          <a:xfrm>
            <a:off x="838200" y="242888"/>
            <a:ext cx="98425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15 kg</a:t>
            </a: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419600" y="171450"/>
            <a:ext cx="44958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Brakes for 4.5 m.  Final speed after is 4.0 m/s.  What force brakes?</a:t>
            </a:r>
          </a:p>
        </p:txBody>
      </p:sp>
      <p:sp>
        <p:nvSpPr>
          <p:cNvPr id="134162" name="Line 18"/>
          <p:cNvSpPr>
            <a:spLocks noChangeShapeType="1"/>
          </p:cNvSpPr>
          <p:nvPr/>
        </p:nvSpPr>
        <p:spPr bwMode="auto">
          <a:xfrm>
            <a:off x="5791200" y="2209800"/>
            <a:ext cx="1752600" cy="0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562600" y="990600"/>
            <a:ext cx="838200" cy="10668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Harry Potter exerts a force of 180. N for a distance of 32.0 m on the level speeding up a 980. kg car initially at rest.  The car then rolls up an incline.  How much elevation will the car gain before it stops?  (Neglect friction)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0.599 m</a:t>
            </a:r>
            <a:endParaRPr lang="en-US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Harry Potter exerts a force of 180. N for a distance of 32.0 m on the level speeding up a 980. kg car initially at rest.  The car then rolls up an incline.  How much elevation has the car gained when it is still going 2.50 m/s?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0.281 m</a:t>
            </a:r>
            <a:endParaRPr lang="en-U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380. kg roller coaster car initially at rest is launched from the top of a 4.20 m tall hill by a 1920 N/m spring compressed a distance of 6.30 m.  What is the speed of the car when it is later at the top of a 11.0 m tall hill?    (Neglect friction)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8.19 m/s</a:t>
            </a:r>
            <a:endParaRPr lang="en-US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36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4530 N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-76200" y="3533775"/>
            <a:ext cx="9829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0  +  0 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+    0      =</a:t>
            </a:r>
            <a:r>
              <a:rPr lang="en-US" sz="3600" b="1"/>
              <a:t>  </a:t>
            </a:r>
            <a:r>
              <a:rPr lang="en-US"/>
              <a:t>Fs   +  0    +  </a:t>
            </a:r>
            <a:r>
              <a:rPr lang="en-US" baseline="30000"/>
              <a:t>         </a:t>
            </a:r>
            <a:r>
              <a:rPr lang="en-US"/>
              <a:t>0  +    </a:t>
            </a:r>
            <a:r>
              <a:rPr lang="en-US" baseline="30000"/>
              <a:t>  </a:t>
            </a:r>
            <a:r>
              <a:rPr lang="en-US"/>
              <a:t>0</a:t>
            </a:r>
          </a:p>
          <a:p>
            <a:pPr algn="ctr"/>
            <a:r>
              <a:rPr lang="en-US" sz="2000"/>
              <a:t> </a:t>
            </a:r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(2.34 kg)(3.68 m/s)</a:t>
            </a:r>
            <a:r>
              <a:rPr lang="en-US" sz="2000" baseline="30000"/>
              <a:t>2</a:t>
            </a:r>
            <a:r>
              <a:rPr lang="en-US" sz="2000"/>
              <a:t> = F(.0035 m)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4495800" y="1295400"/>
            <a:ext cx="4648200" cy="2062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The hammer pushes in the  nail 3.50 mm.  (.00350 m).  What force did it exert on the nail???</a:t>
            </a:r>
          </a:p>
        </p:txBody>
      </p:sp>
      <p:sp>
        <p:nvSpPr>
          <p:cNvPr id="11270" name="Rectangle 24"/>
          <p:cNvSpPr>
            <a:spLocks noChangeArrowheads="1"/>
          </p:cNvSpPr>
          <p:nvPr/>
        </p:nvSpPr>
        <p:spPr bwMode="auto">
          <a:xfrm>
            <a:off x="0" y="0"/>
            <a:ext cx="1219200" cy="3352800"/>
          </a:xfrm>
          <a:prstGeom prst="rect">
            <a:avLst/>
          </a:prstGeom>
          <a:solidFill>
            <a:srgbClr val="9933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25"/>
          <p:cNvSpPr>
            <a:spLocks noChangeShapeType="1"/>
          </p:cNvSpPr>
          <p:nvPr/>
        </p:nvSpPr>
        <p:spPr bwMode="auto">
          <a:xfrm>
            <a:off x="1219200" y="99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26"/>
          <p:cNvSpPr>
            <a:spLocks noChangeShapeType="1"/>
          </p:cNvSpPr>
          <p:nvPr/>
        </p:nvSpPr>
        <p:spPr bwMode="auto">
          <a:xfrm>
            <a:off x="1524000" y="914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Rectangle 27"/>
          <p:cNvSpPr>
            <a:spLocks noChangeArrowheads="1"/>
          </p:cNvSpPr>
          <p:nvPr/>
        </p:nvSpPr>
        <p:spPr bwMode="auto">
          <a:xfrm>
            <a:off x="2057400" y="609600"/>
            <a:ext cx="1676400" cy="609600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2.34 kg</a:t>
            </a:r>
          </a:p>
        </p:txBody>
      </p:sp>
      <p:sp>
        <p:nvSpPr>
          <p:cNvPr id="11274" name="Rectangle 28"/>
          <p:cNvSpPr>
            <a:spLocks noChangeArrowheads="1"/>
          </p:cNvSpPr>
          <p:nvPr/>
        </p:nvSpPr>
        <p:spPr bwMode="auto">
          <a:xfrm>
            <a:off x="2743200" y="1219200"/>
            <a:ext cx="304800" cy="2057400"/>
          </a:xfrm>
          <a:prstGeom prst="rect">
            <a:avLst/>
          </a:prstGeom>
          <a:solidFill>
            <a:srgbClr val="9933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29"/>
          <p:cNvSpPr>
            <a:spLocks noChangeShapeType="1"/>
          </p:cNvSpPr>
          <p:nvPr/>
        </p:nvSpPr>
        <p:spPr bwMode="auto">
          <a:xfrm>
            <a:off x="3962400" y="83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30"/>
          <p:cNvSpPr>
            <a:spLocks noChangeShapeType="1"/>
          </p:cNvSpPr>
          <p:nvPr/>
        </p:nvSpPr>
        <p:spPr bwMode="auto">
          <a:xfrm>
            <a:off x="4114800" y="990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31"/>
          <p:cNvSpPr>
            <a:spLocks noChangeShapeType="1"/>
          </p:cNvSpPr>
          <p:nvPr/>
        </p:nvSpPr>
        <p:spPr bwMode="auto">
          <a:xfrm>
            <a:off x="4267200" y="1143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Text Box 32"/>
          <p:cNvSpPr txBox="1">
            <a:spLocks noChangeArrowheads="1"/>
          </p:cNvSpPr>
          <p:nvPr/>
        </p:nvSpPr>
        <p:spPr bwMode="auto">
          <a:xfrm>
            <a:off x="2133600" y="166688"/>
            <a:ext cx="196373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 = 3.68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508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15,900 N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-76200" y="3914775"/>
            <a:ext cx="9829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0  +  mgh  + </a:t>
            </a:r>
            <a:r>
              <a:rPr lang="en-US" baseline="30000"/>
              <a:t>  </a:t>
            </a:r>
            <a:r>
              <a:rPr lang="en-US"/>
              <a:t>0</a:t>
            </a:r>
            <a:r>
              <a:rPr lang="en-US" baseline="30000"/>
              <a:t>     </a:t>
            </a:r>
            <a:r>
              <a:rPr lang="en-US"/>
              <a:t>  +    0      =</a:t>
            </a:r>
            <a:r>
              <a:rPr lang="en-US" sz="3600" b="1"/>
              <a:t>  </a:t>
            </a:r>
            <a:r>
              <a:rPr lang="en-US"/>
              <a:t>Fs   +  0    +  </a:t>
            </a:r>
            <a:r>
              <a:rPr lang="en-US" baseline="30000"/>
              <a:t>         </a:t>
            </a:r>
            <a:r>
              <a:rPr lang="en-US"/>
              <a:t>0  +    </a:t>
            </a:r>
            <a:r>
              <a:rPr lang="en-US" baseline="30000"/>
              <a:t>  </a:t>
            </a:r>
            <a:r>
              <a:rPr lang="en-US"/>
              <a:t>0</a:t>
            </a:r>
          </a:p>
          <a:p>
            <a:pPr algn="ctr"/>
            <a:r>
              <a:rPr lang="en-US" sz="2000"/>
              <a:t> (125 kg)(9.81 N/kg)(18.0 m + 1.50 m) = F(1.50 m)</a:t>
            </a:r>
          </a:p>
          <a:p>
            <a:pPr algn="ctr"/>
            <a:r>
              <a:rPr lang="en-US" sz="2000"/>
              <a:t>F = 15,941.25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67200" y="228600"/>
            <a:ext cx="4648200" cy="26543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 125 kg experiment falls 18.0 m and has its velocity arrested in 1.50 m by an air bag.  What force does the air bag exert on the experiment in stopping the experiment?</a:t>
            </a:r>
            <a:endParaRPr lang="en-US"/>
          </a:p>
        </p:txBody>
      </p:sp>
      <p:sp>
        <p:nvSpPr>
          <p:cNvPr id="12294" name="Line 15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Rectangle 16"/>
          <p:cNvSpPr>
            <a:spLocks noChangeArrowheads="1"/>
          </p:cNvSpPr>
          <p:nvPr/>
        </p:nvSpPr>
        <p:spPr bwMode="auto">
          <a:xfrm>
            <a:off x="457200" y="0"/>
            <a:ext cx="685800" cy="13716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18"/>
          <p:cNvSpPr>
            <a:spLocks noChangeShapeType="1"/>
          </p:cNvSpPr>
          <p:nvPr/>
        </p:nvSpPr>
        <p:spPr bwMode="auto">
          <a:xfrm flipV="1">
            <a:off x="2362200" y="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19"/>
          <p:cNvSpPr>
            <a:spLocks noChangeShapeType="1"/>
          </p:cNvSpPr>
          <p:nvPr/>
        </p:nvSpPr>
        <p:spPr bwMode="auto">
          <a:xfrm flipV="1">
            <a:off x="762000" y="13716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Text Box 20"/>
          <p:cNvSpPr txBox="1">
            <a:spLocks noChangeArrowheads="1"/>
          </p:cNvSpPr>
          <p:nvPr/>
        </p:nvSpPr>
        <p:spPr bwMode="auto">
          <a:xfrm>
            <a:off x="974725" y="1590675"/>
            <a:ext cx="904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18 m</a:t>
            </a:r>
          </a:p>
        </p:txBody>
      </p:sp>
      <p:sp>
        <p:nvSpPr>
          <p:cNvPr id="12299" name="Rectangle 21"/>
          <p:cNvSpPr>
            <a:spLocks noChangeArrowheads="1"/>
          </p:cNvSpPr>
          <p:nvPr/>
        </p:nvSpPr>
        <p:spPr bwMode="auto">
          <a:xfrm>
            <a:off x="3124200" y="1447800"/>
            <a:ext cx="685800" cy="13716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23"/>
          <p:cNvSpPr>
            <a:spLocks noChangeArrowheads="1"/>
          </p:cNvSpPr>
          <p:nvPr/>
        </p:nvSpPr>
        <p:spPr bwMode="auto">
          <a:xfrm>
            <a:off x="228600" y="2590800"/>
            <a:ext cx="11430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24"/>
          <p:cNvSpPr>
            <a:spLocks noChangeArrowheads="1"/>
          </p:cNvSpPr>
          <p:nvPr/>
        </p:nvSpPr>
        <p:spPr bwMode="auto">
          <a:xfrm>
            <a:off x="2667000" y="2819400"/>
            <a:ext cx="1676400" cy="76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Conservation of Energy</a:t>
            </a:r>
            <a:endParaRPr lang="en-US" sz="1000"/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228600" y="1301750"/>
            <a:ext cx="8686800" cy="2349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Total Energy before = Total Energy After </a:t>
            </a:r>
          </a:p>
          <a:p>
            <a:pPr algn="ctr"/>
            <a:r>
              <a:rPr lang="en-US" sz="3600" b="1"/>
              <a:t>Comes from = Goes to</a:t>
            </a:r>
          </a:p>
          <a:p>
            <a:pPr algn="ctr"/>
            <a:r>
              <a:rPr lang="en-US" sz="3600" b="1"/>
              <a:t>Assets = Expenditures</a:t>
            </a:r>
          </a:p>
          <a:p>
            <a:pPr algn="ctr"/>
            <a:r>
              <a:rPr lang="en-US" sz="2800"/>
              <a:t>Fs + mgh + 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kx</a:t>
            </a:r>
            <a:r>
              <a:rPr lang="en-US" sz="2800" baseline="30000"/>
              <a:t>2</a:t>
            </a:r>
            <a:r>
              <a:rPr lang="en-US" sz="2800"/>
              <a:t>  =</a:t>
            </a:r>
            <a:r>
              <a:rPr lang="en-US" sz="4000" b="1"/>
              <a:t> </a:t>
            </a:r>
            <a:r>
              <a:rPr lang="en-US" sz="2800"/>
              <a:t>Fs + mgh + 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kx</a:t>
            </a:r>
            <a:r>
              <a:rPr lang="en-US" sz="2800" baseline="30000"/>
              <a:t>2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65125" y="3505200"/>
            <a:ext cx="2665413" cy="955675"/>
            <a:chOff x="230" y="2208"/>
            <a:chExt cx="1679" cy="602"/>
          </a:xfrm>
        </p:grpSpPr>
        <p:sp>
          <p:nvSpPr>
            <p:cNvPr id="3081" name="Text Box 5"/>
            <p:cNvSpPr txBox="1">
              <a:spLocks noChangeArrowheads="1"/>
            </p:cNvSpPr>
            <p:nvPr/>
          </p:nvSpPr>
          <p:spPr bwMode="auto">
            <a:xfrm>
              <a:off x="230" y="2522"/>
              <a:ext cx="167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Speeds you up work</a:t>
              </a:r>
            </a:p>
          </p:txBody>
        </p:sp>
        <p:sp>
          <p:nvSpPr>
            <p:cNvPr id="3082" name="Line 6"/>
            <p:cNvSpPr>
              <a:spLocks noChangeShapeType="1"/>
            </p:cNvSpPr>
            <p:nvPr/>
          </p:nvSpPr>
          <p:spPr bwMode="auto">
            <a:xfrm flipV="1">
              <a:off x="336" y="2208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878388" y="3505200"/>
            <a:ext cx="2921000" cy="955675"/>
            <a:chOff x="230" y="2208"/>
            <a:chExt cx="1840" cy="602"/>
          </a:xfrm>
        </p:grpSpPr>
        <p:sp>
          <p:nvSpPr>
            <p:cNvPr id="3079" name="Text Box 9"/>
            <p:cNvSpPr txBox="1">
              <a:spLocks noChangeArrowheads="1"/>
            </p:cNvSpPr>
            <p:nvPr/>
          </p:nvSpPr>
          <p:spPr bwMode="auto">
            <a:xfrm>
              <a:off x="230" y="2522"/>
              <a:ext cx="184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Slows you down work</a:t>
              </a:r>
            </a:p>
          </p:txBody>
        </p:sp>
        <p:sp>
          <p:nvSpPr>
            <p:cNvPr id="3080" name="Line 10"/>
            <p:cNvSpPr>
              <a:spLocks noChangeShapeType="1"/>
            </p:cNvSpPr>
            <p:nvPr/>
          </p:nvSpPr>
          <p:spPr bwMode="auto">
            <a:xfrm flipV="1">
              <a:off x="336" y="2208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985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1550 N/m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04800" y="3259138"/>
            <a:ext cx="8534400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x = .0315 m, m = .115kg</a:t>
            </a:r>
          </a:p>
          <a:p>
            <a:pPr algn="ctr"/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0   + </a:t>
            </a:r>
            <a:r>
              <a:rPr lang="en-US" baseline="30000"/>
              <a:t>   </a:t>
            </a:r>
            <a:r>
              <a:rPr lang="en-US"/>
              <a:t> 0 </a:t>
            </a:r>
            <a:r>
              <a:rPr lang="en-US" baseline="30000"/>
              <a:t>  </a:t>
            </a:r>
            <a:r>
              <a:rPr lang="en-US"/>
              <a:t> + </a:t>
            </a:r>
            <a:r>
              <a:rPr lang="en-US" baseline="30000"/>
              <a:t>   </a:t>
            </a:r>
            <a:r>
              <a:rPr lang="en-US"/>
              <a:t> 0 </a:t>
            </a:r>
            <a:r>
              <a:rPr lang="en-US" baseline="30000"/>
              <a:t>  </a:t>
            </a:r>
            <a:r>
              <a:rPr lang="en-US"/>
              <a:t>  +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  <a:r>
              <a:rPr lang="en-US"/>
              <a:t>   =</a:t>
            </a:r>
            <a:r>
              <a:rPr lang="en-US" sz="3600" b="1"/>
              <a:t>  </a:t>
            </a:r>
            <a:r>
              <a:rPr lang="en-US"/>
              <a:t>0 + mgh  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baseline="30000"/>
              <a:t>    </a:t>
            </a:r>
            <a:r>
              <a:rPr lang="en-US"/>
              <a:t>0</a:t>
            </a:r>
          </a:p>
          <a:p>
            <a:pPr algn="ctr"/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k(.0315 m)</a:t>
            </a:r>
            <a:r>
              <a:rPr lang="en-US" sz="2000" baseline="30000"/>
              <a:t>2  </a:t>
            </a:r>
            <a:r>
              <a:rPr lang="en-US" sz="2000"/>
              <a:t>= </a:t>
            </a:r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(.115 kg)(2.13 m/s)</a:t>
            </a:r>
            <a:r>
              <a:rPr lang="en-US" sz="2000" baseline="30000"/>
              <a:t>2</a:t>
            </a:r>
            <a:r>
              <a:rPr lang="en-US" sz="2000"/>
              <a:t> + (.115 kg)(9.81 N/kg)(.452 m)</a:t>
            </a:r>
          </a:p>
          <a:p>
            <a:pPr algn="ctr"/>
            <a:r>
              <a:rPr lang="en-US" sz="2000"/>
              <a:t>k = 1553.63…</a:t>
            </a:r>
          </a:p>
          <a:p>
            <a:pPr algn="ctr"/>
            <a:endParaRPr lang="en-US" sz="2000" baseline="30000"/>
          </a:p>
        </p:txBody>
      </p:sp>
      <p:sp>
        <p:nvSpPr>
          <p:cNvPr id="13317" name="Line 11"/>
          <p:cNvSpPr>
            <a:spLocks noChangeShapeType="1"/>
          </p:cNvSpPr>
          <p:nvPr/>
        </p:nvSpPr>
        <p:spPr bwMode="auto">
          <a:xfrm>
            <a:off x="0" y="29718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17"/>
          <p:cNvSpPr txBox="1">
            <a:spLocks noChangeArrowheads="1"/>
          </p:cNvSpPr>
          <p:nvPr/>
        </p:nvSpPr>
        <p:spPr bwMode="auto">
          <a:xfrm>
            <a:off x="0" y="0"/>
            <a:ext cx="85344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What must be the spring constant to give the 115 g marble a velocity of 2.13 m/s on top of the hill if the spring is compressed 3.15 cm?</a:t>
            </a:r>
          </a:p>
        </p:txBody>
      </p:sp>
      <p:sp>
        <p:nvSpPr>
          <p:cNvPr id="13319" name="Rectangle 21"/>
          <p:cNvSpPr>
            <a:spLocks noChangeArrowheads="1"/>
          </p:cNvSpPr>
          <p:nvPr/>
        </p:nvSpPr>
        <p:spPr bwMode="auto">
          <a:xfrm>
            <a:off x="0" y="2514600"/>
            <a:ext cx="381000" cy="45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0" name="Group 22"/>
          <p:cNvGrpSpPr>
            <a:grpSpLocks/>
          </p:cNvGrpSpPr>
          <p:nvPr/>
        </p:nvGrpSpPr>
        <p:grpSpPr bwMode="auto">
          <a:xfrm>
            <a:off x="381000" y="2514600"/>
            <a:ext cx="914400" cy="381000"/>
            <a:chOff x="3264" y="1152"/>
            <a:chExt cx="960" cy="240"/>
          </a:xfrm>
        </p:grpSpPr>
        <p:sp>
          <p:nvSpPr>
            <p:cNvPr id="13327" name="Line 23"/>
            <p:cNvSpPr>
              <a:spLocks noChangeShapeType="1"/>
            </p:cNvSpPr>
            <p:nvPr/>
          </p:nvSpPr>
          <p:spPr bwMode="auto">
            <a:xfrm>
              <a:off x="3264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24"/>
            <p:cNvSpPr>
              <a:spLocks noChangeShapeType="1"/>
            </p:cNvSpPr>
            <p:nvPr/>
          </p:nvSpPr>
          <p:spPr bwMode="auto">
            <a:xfrm flipV="1">
              <a:off x="331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25"/>
            <p:cNvSpPr>
              <a:spLocks noChangeShapeType="1"/>
            </p:cNvSpPr>
            <p:nvPr/>
          </p:nvSpPr>
          <p:spPr bwMode="auto">
            <a:xfrm>
              <a:off x="339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26"/>
            <p:cNvSpPr>
              <a:spLocks noChangeShapeType="1"/>
            </p:cNvSpPr>
            <p:nvPr/>
          </p:nvSpPr>
          <p:spPr bwMode="auto">
            <a:xfrm flipV="1">
              <a:off x="3440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27"/>
            <p:cNvSpPr>
              <a:spLocks noChangeShapeType="1"/>
            </p:cNvSpPr>
            <p:nvPr/>
          </p:nvSpPr>
          <p:spPr bwMode="auto">
            <a:xfrm>
              <a:off x="3504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8"/>
            <p:cNvSpPr>
              <a:spLocks noChangeShapeType="1"/>
            </p:cNvSpPr>
            <p:nvPr/>
          </p:nvSpPr>
          <p:spPr bwMode="auto">
            <a:xfrm flipV="1">
              <a:off x="355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29"/>
            <p:cNvSpPr>
              <a:spLocks noChangeShapeType="1"/>
            </p:cNvSpPr>
            <p:nvPr/>
          </p:nvSpPr>
          <p:spPr bwMode="auto">
            <a:xfrm>
              <a:off x="363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30"/>
            <p:cNvSpPr>
              <a:spLocks noChangeShapeType="1"/>
            </p:cNvSpPr>
            <p:nvPr/>
          </p:nvSpPr>
          <p:spPr bwMode="auto">
            <a:xfrm flipV="1">
              <a:off x="3680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31"/>
            <p:cNvSpPr>
              <a:spLocks noChangeShapeType="1"/>
            </p:cNvSpPr>
            <p:nvPr/>
          </p:nvSpPr>
          <p:spPr bwMode="auto">
            <a:xfrm>
              <a:off x="3744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32"/>
            <p:cNvSpPr>
              <a:spLocks noChangeShapeType="1"/>
            </p:cNvSpPr>
            <p:nvPr/>
          </p:nvSpPr>
          <p:spPr bwMode="auto">
            <a:xfrm flipV="1">
              <a:off x="379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33"/>
            <p:cNvSpPr>
              <a:spLocks noChangeShapeType="1"/>
            </p:cNvSpPr>
            <p:nvPr/>
          </p:nvSpPr>
          <p:spPr bwMode="auto">
            <a:xfrm>
              <a:off x="387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34"/>
            <p:cNvSpPr>
              <a:spLocks noChangeShapeType="1"/>
            </p:cNvSpPr>
            <p:nvPr/>
          </p:nvSpPr>
          <p:spPr bwMode="auto">
            <a:xfrm flipV="1">
              <a:off x="3920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35"/>
            <p:cNvSpPr>
              <a:spLocks noChangeShapeType="1"/>
            </p:cNvSpPr>
            <p:nvPr/>
          </p:nvSpPr>
          <p:spPr bwMode="auto">
            <a:xfrm>
              <a:off x="3984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36"/>
            <p:cNvSpPr>
              <a:spLocks noChangeShapeType="1"/>
            </p:cNvSpPr>
            <p:nvPr/>
          </p:nvSpPr>
          <p:spPr bwMode="auto">
            <a:xfrm flipV="1">
              <a:off x="403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37"/>
            <p:cNvSpPr>
              <a:spLocks noChangeShapeType="1"/>
            </p:cNvSpPr>
            <p:nvPr/>
          </p:nvSpPr>
          <p:spPr bwMode="auto">
            <a:xfrm>
              <a:off x="4112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38"/>
            <p:cNvSpPr>
              <a:spLocks noChangeShapeType="1"/>
            </p:cNvSpPr>
            <p:nvPr/>
          </p:nvSpPr>
          <p:spPr bwMode="auto">
            <a:xfrm flipV="1">
              <a:off x="4160" y="1152"/>
              <a:ext cx="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1" name="Oval 39" descr="Bouquet"/>
          <p:cNvSpPr>
            <a:spLocks noChangeArrowheads="1"/>
          </p:cNvSpPr>
          <p:nvPr/>
        </p:nvSpPr>
        <p:spPr bwMode="auto">
          <a:xfrm>
            <a:off x="1295400" y="2438400"/>
            <a:ext cx="533400" cy="533400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40"/>
          <p:cNvSpPr>
            <a:spLocks noChangeShapeType="1"/>
          </p:cNvSpPr>
          <p:nvPr/>
        </p:nvSpPr>
        <p:spPr bwMode="auto">
          <a:xfrm flipV="1">
            <a:off x="3657600" y="1828800"/>
            <a:ext cx="2209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41"/>
          <p:cNvSpPr>
            <a:spLocks noChangeShapeType="1"/>
          </p:cNvSpPr>
          <p:nvPr/>
        </p:nvSpPr>
        <p:spPr bwMode="auto">
          <a:xfrm>
            <a:off x="5867400" y="18288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42"/>
          <p:cNvSpPr>
            <a:spLocks noChangeShapeType="1"/>
          </p:cNvSpPr>
          <p:nvPr/>
        </p:nvSpPr>
        <p:spPr bwMode="auto">
          <a:xfrm>
            <a:off x="3657600" y="2971800"/>
            <a:ext cx="54864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43"/>
          <p:cNvSpPr>
            <a:spLocks noChangeShapeType="1"/>
          </p:cNvSpPr>
          <p:nvPr/>
        </p:nvSpPr>
        <p:spPr bwMode="auto">
          <a:xfrm>
            <a:off x="7086600" y="18288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Text Box 44"/>
          <p:cNvSpPr txBox="1">
            <a:spLocks noChangeArrowheads="1"/>
          </p:cNvSpPr>
          <p:nvPr/>
        </p:nvSpPr>
        <p:spPr bwMode="auto">
          <a:xfrm>
            <a:off x="7223125" y="2124075"/>
            <a:ext cx="17272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h = .452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6868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Fs + mgh + 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kx</a:t>
            </a:r>
            <a:r>
              <a:rPr lang="en-US" sz="2800" baseline="30000"/>
              <a:t>2</a:t>
            </a:r>
            <a:r>
              <a:rPr lang="en-US" sz="2800"/>
              <a:t>  =</a:t>
            </a:r>
            <a:r>
              <a:rPr lang="en-US" sz="4000" b="1"/>
              <a:t> </a:t>
            </a:r>
            <a:r>
              <a:rPr lang="en-US" sz="2800"/>
              <a:t>Fs + mgh + 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kx</a:t>
            </a:r>
            <a:r>
              <a:rPr lang="en-US" sz="2800" baseline="30000"/>
              <a:t>2</a:t>
            </a:r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0" y="29718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2895600" y="2971800"/>
            <a:ext cx="2743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5638800" y="38100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3" name="Group 11"/>
          <p:cNvGrpSpPr>
            <a:grpSpLocks/>
          </p:cNvGrpSpPr>
          <p:nvPr/>
        </p:nvGrpSpPr>
        <p:grpSpPr bwMode="auto">
          <a:xfrm>
            <a:off x="609600" y="1905000"/>
            <a:ext cx="1371600" cy="1066800"/>
            <a:chOff x="384" y="1200"/>
            <a:chExt cx="864" cy="672"/>
          </a:xfrm>
        </p:grpSpPr>
        <p:sp>
          <p:nvSpPr>
            <p:cNvPr id="4115" name="Rectangle 8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9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Oval 10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4" name="Line 12"/>
          <p:cNvSpPr>
            <a:spLocks noChangeShapeType="1"/>
          </p:cNvSpPr>
          <p:nvPr/>
        </p:nvSpPr>
        <p:spPr bwMode="auto">
          <a:xfrm flipH="1">
            <a:off x="0" y="3810000"/>
            <a:ext cx="5638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13"/>
          <p:cNvSpPr>
            <a:spLocks noChangeShapeType="1"/>
          </p:cNvSpPr>
          <p:nvPr/>
        </p:nvSpPr>
        <p:spPr bwMode="auto">
          <a:xfrm>
            <a:off x="1905000" y="2971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2117725" y="3038475"/>
            <a:ext cx="11715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1.75 m</a:t>
            </a:r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>
            <a:off x="2286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6"/>
          <p:cNvSpPr>
            <a:spLocks noChangeShapeType="1"/>
          </p:cNvSpPr>
          <p:nvPr/>
        </p:nvSpPr>
        <p:spPr bwMode="auto">
          <a:xfrm>
            <a:off x="0" y="2209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7"/>
          <p:cNvSpPr>
            <a:spLocks noChangeShapeType="1"/>
          </p:cNvSpPr>
          <p:nvPr/>
        </p:nvSpPr>
        <p:spPr bwMode="auto">
          <a:xfrm>
            <a:off x="838200" y="1524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Text Box 18"/>
          <p:cNvSpPr txBox="1">
            <a:spLocks noChangeArrowheads="1"/>
          </p:cNvSpPr>
          <p:nvPr/>
        </p:nvSpPr>
        <p:spPr bwMode="auto">
          <a:xfrm>
            <a:off x="1889125" y="1209675"/>
            <a:ext cx="17859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 = 4.5 m/s</a:t>
            </a:r>
          </a:p>
        </p:txBody>
      </p:sp>
      <p:sp>
        <p:nvSpPr>
          <p:cNvPr id="4111" name="Text Box 19"/>
          <p:cNvSpPr txBox="1">
            <a:spLocks noChangeArrowheads="1"/>
          </p:cNvSpPr>
          <p:nvPr/>
        </p:nvSpPr>
        <p:spPr bwMode="auto">
          <a:xfrm>
            <a:off x="5927725" y="2098675"/>
            <a:ext cx="3216275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What is its velocity at the bottom?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228600" y="4175125"/>
            <a:ext cx="86868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0 + (250 kg)(9.81 N/kg)(1.75 m)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(250 kg)(4.5 m/s)</a:t>
            </a:r>
            <a:r>
              <a:rPr lang="en-US" baseline="30000"/>
              <a:t>2</a:t>
            </a:r>
            <a:r>
              <a:rPr lang="en-US"/>
              <a:t> + 0  =</a:t>
            </a:r>
          </a:p>
          <a:p>
            <a:pPr algn="ctr"/>
            <a:r>
              <a:rPr lang="en-US" b="1"/>
              <a:t>  </a:t>
            </a:r>
            <a:r>
              <a:rPr lang="en-US"/>
              <a:t>0 + 0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(250 kg)v</a:t>
            </a:r>
            <a:r>
              <a:rPr lang="en-US" baseline="30000"/>
              <a:t>2</a:t>
            </a:r>
            <a:r>
              <a:rPr lang="en-US"/>
              <a:t> + 0</a:t>
            </a:r>
          </a:p>
        </p:txBody>
      </p:sp>
      <p:sp>
        <p:nvSpPr>
          <p:cNvPr id="4113" name="Text Box 22"/>
          <p:cNvSpPr txBox="1">
            <a:spLocks noChangeArrowheads="1"/>
          </p:cNvSpPr>
          <p:nvPr/>
        </p:nvSpPr>
        <p:spPr bwMode="auto">
          <a:xfrm>
            <a:off x="685800" y="1971675"/>
            <a:ext cx="11620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250 kg</a:t>
            </a:r>
          </a:p>
        </p:txBody>
      </p:sp>
      <p:sp>
        <p:nvSpPr>
          <p:cNvPr id="4114" name="Text Box 23"/>
          <p:cNvSpPr txBox="1">
            <a:spLocks noChangeArrowheads="1"/>
          </p:cNvSpPr>
          <p:nvPr/>
        </p:nvSpPr>
        <p:spPr bwMode="auto">
          <a:xfrm>
            <a:off x="288925" y="-85725"/>
            <a:ext cx="1793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/>
              <a:t>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868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Fs + mgh + 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kx</a:t>
            </a:r>
            <a:r>
              <a:rPr lang="en-US" sz="2800" baseline="30000"/>
              <a:t>2</a:t>
            </a:r>
            <a:r>
              <a:rPr lang="en-US" sz="2800"/>
              <a:t>  =</a:t>
            </a:r>
            <a:r>
              <a:rPr lang="en-US" sz="4000" b="1"/>
              <a:t> </a:t>
            </a:r>
            <a:r>
              <a:rPr lang="en-US" sz="2800"/>
              <a:t>Fs + mgh + 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kx</a:t>
            </a:r>
            <a:r>
              <a:rPr lang="en-US" sz="2800" baseline="30000"/>
              <a:t>2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5" name="Group 7"/>
          <p:cNvGrpSpPr>
            <a:grpSpLocks/>
          </p:cNvGrpSpPr>
          <p:nvPr/>
        </p:nvGrpSpPr>
        <p:grpSpPr bwMode="auto">
          <a:xfrm>
            <a:off x="609600" y="1905000"/>
            <a:ext cx="1371600" cy="1066800"/>
            <a:chOff x="384" y="1200"/>
            <a:chExt cx="864" cy="672"/>
          </a:xfrm>
        </p:grpSpPr>
        <p:sp>
          <p:nvSpPr>
            <p:cNvPr id="5138" name="Rectangle 8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Oval 9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Oval 10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6" name="Line 14"/>
          <p:cNvSpPr>
            <a:spLocks noChangeShapeType="1"/>
          </p:cNvSpPr>
          <p:nvPr/>
        </p:nvSpPr>
        <p:spPr bwMode="auto">
          <a:xfrm>
            <a:off x="2286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5"/>
          <p:cNvSpPr>
            <a:spLocks noChangeShapeType="1"/>
          </p:cNvSpPr>
          <p:nvPr/>
        </p:nvSpPr>
        <p:spPr bwMode="auto">
          <a:xfrm>
            <a:off x="0" y="2209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6"/>
          <p:cNvSpPr>
            <a:spLocks noChangeShapeType="1"/>
          </p:cNvSpPr>
          <p:nvPr/>
        </p:nvSpPr>
        <p:spPr bwMode="auto">
          <a:xfrm>
            <a:off x="838200" y="1524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1889125" y="1209675"/>
            <a:ext cx="17859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 = 6.2 m/s</a:t>
            </a:r>
          </a:p>
        </p:txBody>
      </p:sp>
      <p:sp>
        <p:nvSpPr>
          <p:cNvPr id="5130" name="Text Box 18"/>
          <p:cNvSpPr txBox="1">
            <a:spLocks noChangeArrowheads="1"/>
          </p:cNvSpPr>
          <p:nvPr/>
        </p:nvSpPr>
        <p:spPr bwMode="auto">
          <a:xfrm>
            <a:off x="5927725" y="1371600"/>
            <a:ext cx="3216275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What is its velocity after the puddle?</a:t>
            </a:r>
          </a:p>
        </p:txBody>
      </p:sp>
      <p:sp>
        <p:nvSpPr>
          <p:cNvPr id="123923" name="Text Box 19"/>
          <p:cNvSpPr txBox="1">
            <a:spLocks noChangeArrowheads="1"/>
          </p:cNvSpPr>
          <p:nvPr/>
        </p:nvSpPr>
        <p:spPr bwMode="auto">
          <a:xfrm>
            <a:off x="152400" y="4175125"/>
            <a:ext cx="891540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(890 kg)(6.2 m/s)</a:t>
            </a:r>
            <a:r>
              <a:rPr lang="en-US" baseline="30000"/>
              <a:t>2</a:t>
            </a:r>
            <a:r>
              <a:rPr lang="en-US"/>
              <a:t>   =</a:t>
            </a:r>
            <a:r>
              <a:rPr lang="en-US" sz="3600" b="1"/>
              <a:t> </a:t>
            </a:r>
            <a:r>
              <a:rPr lang="en-US"/>
              <a:t>(3200 N)(3.6 m) 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(890 kg)v</a:t>
            </a:r>
            <a:r>
              <a:rPr lang="en-US" baseline="30000"/>
              <a:t>2 </a:t>
            </a:r>
            <a:endParaRPr lang="en-US"/>
          </a:p>
        </p:txBody>
      </p:sp>
      <p:sp>
        <p:nvSpPr>
          <p:cNvPr id="5132" name="Text Box 20"/>
          <p:cNvSpPr txBox="1">
            <a:spLocks noChangeArrowheads="1"/>
          </p:cNvSpPr>
          <p:nvPr/>
        </p:nvSpPr>
        <p:spPr bwMode="auto">
          <a:xfrm>
            <a:off x="685800" y="1971675"/>
            <a:ext cx="11620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890 kg</a:t>
            </a:r>
          </a:p>
        </p:txBody>
      </p:sp>
      <p:sp>
        <p:nvSpPr>
          <p:cNvPr id="5133" name="Line 21"/>
          <p:cNvSpPr>
            <a:spLocks noChangeShapeType="1"/>
          </p:cNvSpPr>
          <p:nvPr/>
        </p:nvSpPr>
        <p:spPr bwMode="auto">
          <a:xfrm>
            <a:off x="2895600" y="2971800"/>
            <a:ext cx="28956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22"/>
          <p:cNvSpPr txBox="1">
            <a:spLocks noChangeArrowheads="1"/>
          </p:cNvSpPr>
          <p:nvPr/>
        </p:nvSpPr>
        <p:spPr bwMode="auto">
          <a:xfrm>
            <a:off x="2971800" y="3089275"/>
            <a:ext cx="33528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(Puddle - Exerts 3200 N of  retarding force)</a:t>
            </a:r>
          </a:p>
        </p:txBody>
      </p:sp>
      <p:sp>
        <p:nvSpPr>
          <p:cNvPr id="5135" name="Line 23"/>
          <p:cNvSpPr>
            <a:spLocks noChangeShapeType="1"/>
          </p:cNvSpPr>
          <p:nvPr/>
        </p:nvSpPr>
        <p:spPr bwMode="auto">
          <a:xfrm>
            <a:off x="2895600" y="2743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>
            <a:off x="3641725" y="2251075"/>
            <a:ext cx="8778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3.6 m</a:t>
            </a: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>
            <a:off x="288925" y="0"/>
            <a:ext cx="1793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/>
              <a:t>Example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1028"/>
          <p:cNvSpPr txBox="1">
            <a:spLocks noChangeArrowheads="1"/>
          </p:cNvSpPr>
          <p:nvPr/>
        </p:nvSpPr>
        <p:spPr bwMode="auto">
          <a:xfrm>
            <a:off x="228600" y="304800"/>
            <a:ext cx="86868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/>
              <a:t>Fd + mgh + 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r>
              <a:rPr lang="en-US" sz="2800"/>
              <a:t>   =</a:t>
            </a:r>
            <a:r>
              <a:rPr lang="en-US" sz="4000" b="1"/>
              <a:t> </a:t>
            </a:r>
            <a:r>
              <a:rPr lang="en-US" sz="2800"/>
              <a:t>Fd + mgh + 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r>
              <a:rPr lang="en-US" sz="2800"/>
              <a:t> </a:t>
            </a:r>
            <a:endParaRPr lang="en-US" sz="2800" baseline="3000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0" y="29718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86" name="Line 1030"/>
          <p:cNvSpPr>
            <a:spLocks noChangeShapeType="1"/>
          </p:cNvSpPr>
          <p:nvPr/>
        </p:nvSpPr>
        <p:spPr bwMode="auto">
          <a:xfrm>
            <a:off x="2895600" y="2971800"/>
            <a:ext cx="2743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87" name="Line 1031"/>
          <p:cNvSpPr>
            <a:spLocks noChangeShapeType="1"/>
          </p:cNvSpPr>
          <p:nvPr/>
        </p:nvSpPr>
        <p:spPr bwMode="auto">
          <a:xfrm>
            <a:off x="5638800" y="38100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035"/>
          <p:cNvGrpSpPr>
            <a:grpSpLocks/>
          </p:cNvGrpSpPr>
          <p:nvPr/>
        </p:nvGrpSpPr>
        <p:grpSpPr bwMode="auto">
          <a:xfrm>
            <a:off x="609600" y="1905000"/>
            <a:ext cx="1371600" cy="1066800"/>
            <a:chOff x="384" y="1200"/>
            <a:chExt cx="864" cy="672"/>
          </a:xfrm>
        </p:grpSpPr>
        <p:sp>
          <p:nvSpPr>
            <p:cNvPr id="122888" name="Rectangle 1032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9" name="Oval 1033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0" name="Oval 1034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892" name="Line 1036"/>
          <p:cNvSpPr>
            <a:spLocks noChangeShapeType="1"/>
          </p:cNvSpPr>
          <p:nvPr/>
        </p:nvSpPr>
        <p:spPr bwMode="auto">
          <a:xfrm flipH="1">
            <a:off x="0" y="3810000"/>
            <a:ext cx="5638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3" name="Line 1037"/>
          <p:cNvSpPr>
            <a:spLocks noChangeShapeType="1"/>
          </p:cNvSpPr>
          <p:nvPr/>
        </p:nvSpPr>
        <p:spPr bwMode="auto">
          <a:xfrm>
            <a:off x="1905000" y="2971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4" name="Text Box 1038"/>
          <p:cNvSpPr txBox="1">
            <a:spLocks noChangeArrowheads="1"/>
          </p:cNvSpPr>
          <p:nvPr/>
        </p:nvSpPr>
        <p:spPr bwMode="auto">
          <a:xfrm>
            <a:off x="2117725" y="3038475"/>
            <a:ext cx="11715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1.75 m</a:t>
            </a:r>
          </a:p>
        </p:txBody>
      </p:sp>
      <p:sp>
        <p:nvSpPr>
          <p:cNvPr id="122895" name="Line 1039"/>
          <p:cNvSpPr>
            <a:spLocks noChangeShapeType="1"/>
          </p:cNvSpPr>
          <p:nvPr/>
        </p:nvSpPr>
        <p:spPr bwMode="auto">
          <a:xfrm>
            <a:off x="2286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6" name="Line 1040"/>
          <p:cNvSpPr>
            <a:spLocks noChangeShapeType="1"/>
          </p:cNvSpPr>
          <p:nvPr/>
        </p:nvSpPr>
        <p:spPr bwMode="auto">
          <a:xfrm>
            <a:off x="0" y="2209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7" name="Line 1041"/>
          <p:cNvSpPr>
            <a:spLocks noChangeShapeType="1"/>
          </p:cNvSpPr>
          <p:nvPr/>
        </p:nvSpPr>
        <p:spPr bwMode="auto">
          <a:xfrm>
            <a:off x="838200" y="1524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8" name="Text Box 1042"/>
          <p:cNvSpPr txBox="1">
            <a:spLocks noChangeArrowheads="1"/>
          </p:cNvSpPr>
          <p:nvPr/>
        </p:nvSpPr>
        <p:spPr bwMode="auto">
          <a:xfrm>
            <a:off x="1889125" y="1209675"/>
            <a:ext cx="17859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v = 4.5 m/s</a:t>
            </a:r>
          </a:p>
        </p:txBody>
      </p:sp>
      <p:sp>
        <p:nvSpPr>
          <p:cNvPr id="122899" name="Text Box 1043"/>
          <p:cNvSpPr txBox="1">
            <a:spLocks noChangeArrowheads="1"/>
          </p:cNvSpPr>
          <p:nvPr/>
        </p:nvSpPr>
        <p:spPr bwMode="auto">
          <a:xfrm>
            <a:off x="5638800" y="1074003"/>
            <a:ext cx="35052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is its velocity </a:t>
            </a:r>
            <a:r>
              <a:rPr lang="en-US" dirty="0" smtClean="0"/>
              <a:t>after the puddle at </a:t>
            </a:r>
            <a:r>
              <a:rPr lang="en-US" dirty="0"/>
              <a:t>the bottom?</a:t>
            </a:r>
          </a:p>
        </p:txBody>
      </p:sp>
      <p:sp>
        <p:nvSpPr>
          <p:cNvPr id="122900" name="Text Box 1044"/>
          <p:cNvSpPr txBox="1">
            <a:spLocks noChangeArrowheads="1"/>
          </p:cNvSpPr>
          <p:nvPr/>
        </p:nvSpPr>
        <p:spPr bwMode="auto">
          <a:xfrm>
            <a:off x="228600" y="4892675"/>
            <a:ext cx="8686800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/>
              <a:t>0 + (250 kg)(9.8 N/kg)(1.75 m) +  </a:t>
            </a:r>
            <a:r>
              <a:rPr lang="en-US" sz="1400" baseline="30000" dirty="0"/>
              <a:t>1</a:t>
            </a:r>
            <a:r>
              <a:rPr lang="en-US" sz="1400" dirty="0"/>
              <a:t>/</a:t>
            </a:r>
            <a:r>
              <a:rPr lang="en-US" sz="1400" baseline="-25000" dirty="0"/>
              <a:t>2</a:t>
            </a:r>
            <a:r>
              <a:rPr lang="en-US" sz="1400" dirty="0"/>
              <a:t>(250 kg)(4.5 m/s)</a:t>
            </a:r>
            <a:r>
              <a:rPr lang="en-US" sz="1400" baseline="30000" dirty="0"/>
              <a:t>2</a:t>
            </a:r>
            <a:r>
              <a:rPr lang="en-US" sz="1400" dirty="0"/>
              <a:t> + 0  </a:t>
            </a:r>
            <a:r>
              <a:rPr lang="en-US" sz="1400" dirty="0" smtClean="0"/>
              <a:t>=</a:t>
            </a:r>
            <a:r>
              <a:rPr lang="en-US" sz="1400" b="1" dirty="0" smtClean="0"/>
              <a:t>  </a:t>
            </a:r>
            <a:r>
              <a:rPr lang="en-US" sz="1400" dirty="0" smtClean="0"/>
              <a:t>(1200 N)(2.30 m) </a:t>
            </a:r>
            <a:r>
              <a:rPr lang="en-US" sz="1400" dirty="0"/>
              <a:t>+ 0 </a:t>
            </a:r>
            <a:r>
              <a:rPr lang="en-US" sz="1400" dirty="0" smtClean="0"/>
              <a:t>+ 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/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(250 </a:t>
            </a:r>
            <a:r>
              <a:rPr lang="en-US" sz="1400" dirty="0"/>
              <a:t>kg)v</a:t>
            </a:r>
            <a:r>
              <a:rPr lang="en-US" sz="1400" baseline="30000" dirty="0"/>
              <a:t>2</a:t>
            </a:r>
            <a:r>
              <a:rPr lang="en-US" sz="1400" dirty="0"/>
              <a:t> + 0</a:t>
            </a:r>
          </a:p>
        </p:txBody>
      </p:sp>
      <p:sp>
        <p:nvSpPr>
          <p:cNvPr id="122902" name="Text Box 1046"/>
          <p:cNvSpPr txBox="1">
            <a:spLocks noChangeArrowheads="1"/>
          </p:cNvSpPr>
          <p:nvPr/>
        </p:nvSpPr>
        <p:spPr bwMode="auto">
          <a:xfrm>
            <a:off x="685800" y="1971675"/>
            <a:ext cx="11620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250 kg</a:t>
            </a:r>
          </a:p>
        </p:txBody>
      </p:sp>
      <p:sp>
        <p:nvSpPr>
          <p:cNvPr id="122903" name="Text Box 1047"/>
          <p:cNvSpPr txBox="1">
            <a:spLocks noChangeArrowheads="1"/>
          </p:cNvSpPr>
          <p:nvPr/>
        </p:nvSpPr>
        <p:spPr bwMode="auto">
          <a:xfrm>
            <a:off x="288925" y="-85725"/>
            <a:ext cx="1793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/>
              <a:t>Example </a:t>
            </a:r>
            <a:r>
              <a:rPr lang="en-US" sz="2800" b="1" u="sng" dirty="0" smtClean="0"/>
              <a:t>3</a:t>
            </a:r>
            <a:endParaRPr lang="en-US" sz="2800" b="1" u="sng" dirty="0"/>
          </a:p>
        </p:txBody>
      </p:sp>
      <p:sp>
        <p:nvSpPr>
          <p:cNvPr id="21" name="Line 1045"/>
          <p:cNvSpPr>
            <a:spLocks noChangeShapeType="1"/>
          </p:cNvSpPr>
          <p:nvPr/>
        </p:nvSpPr>
        <p:spPr bwMode="auto">
          <a:xfrm>
            <a:off x="5638800" y="3810000"/>
            <a:ext cx="14478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1043"/>
          <p:cNvSpPr txBox="1">
            <a:spLocks noChangeArrowheads="1"/>
          </p:cNvSpPr>
          <p:nvPr/>
        </p:nvSpPr>
        <p:spPr bwMode="auto">
          <a:xfrm>
            <a:off x="5638800" y="3810000"/>
            <a:ext cx="37338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Puddle exerts 1200 N of slowing force for 2.30 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" y="640080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5.70 m/s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85900" y="1066800"/>
            <a:ext cx="61595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Conservation of Energy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| </a:t>
            </a:r>
            <a:r>
              <a:rPr lang="en-US" sz="4800">
                <a:hlinkClick r:id="rId7" action="ppaction://hlinksldjump"/>
              </a:rPr>
              <a:t>6</a:t>
            </a:r>
            <a:r>
              <a:rPr lang="en-US" sz="4800"/>
              <a:t> | </a:t>
            </a:r>
            <a:r>
              <a:rPr lang="en-US" sz="4800">
                <a:hlinkClick r:id="rId8" action="ppaction://hlinksldjump"/>
              </a:rPr>
              <a:t>7</a:t>
            </a:r>
            <a:r>
              <a:rPr lang="en-US" sz="4800"/>
              <a:t> | </a:t>
            </a:r>
            <a:r>
              <a:rPr lang="en-US" sz="4800">
                <a:hlinkClick r:id="rId9" action="ppaction://hlinksldjump"/>
              </a:rPr>
              <a:t>8</a:t>
            </a:r>
            <a:endParaRPr lang="en-US"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33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6.5 m/s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133600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0   + mgh +    0       +    0      =</a:t>
            </a:r>
            <a:r>
              <a:rPr lang="en-US" sz="3600" b="1"/>
              <a:t>  </a:t>
            </a:r>
            <a:r>
              <a:rPr lang="en-US"/>
              <a:t>0 +   0    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   </a:t>
            </a:r>
            <a:r>
              <a:rPr lang="en-US" baseline="30000"/>
              <a:t>  </a:t>
            </a:r>
            <a:r>
              <a:rPr lang="en-US"/>
              <a:t>0</a:t>
            </a:r>
          </a:p>
          <a:p>
            <a:pPr algn="ctr"/>
            <a:r>
              <a:rPr lang="en-US"/>
              <a:t>(15 kg)(9.81 N/kg)(2.15 m) =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(15 kg)v</a:t>
            </a:r>
            <a:r>
              <a:rPr lang="en-US" baseline="30000"/>
              <a:t>2</a:t>
            </a:r>
            <a:endParaRPr lang="en-US"/>
          </a:p>
          <a:p>
            <a:pPr algn="ctr"/>
            <a:r>
              <a:rPr lang="en-US"/>
              <a:t>v = 6.4948…</a:t>
            </a:r>
          </a:p>
        </p:txBody>
      </p:sp>
      <p:grpSp>
        <p:nvGrpSpPr>
          <p:cNvPr id="7173" name="Group 25"/>
          <p:cNvGrpSpPr>
            <a:grpSpLocks/>
          </p:cNvGrpSpPr>
          <p:nvPr/>
        </p:nvGrpSpPr>
        <p:grpSpPr bwMode="auto">
          <a:xfrm>
            <a:off x="609600" y="152400"/>
            <a:ext cx="1371600" cy="1066800"/>
            <a:chOff x="384" y="1200"/>
            <a:chExt cx="864" cy="672"/>
          </a:xfrm>
        </p:grpSpPr>
        <p:sp>
          <p:nvSpPr>
            <p:cNvPr id="7183" name="Rectangle 26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27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28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4" name="Line 29"/>
          <p:cNvSpPr>
            <a:spLocks noChangeShapeType="1"/>
          </p:cNvSpPr>
          <p:nvPr/>
        </p:nvSpPr>
        <p:spPr bwMode="auto">
          <a:xfrm>
            <a:off x="0" y="12192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30"/>
          <p:cNvSpPr>
            <a:spLocks noChangeShapeType="1"/>
          </p:cNvSpPr>
          <p:nvPr/>
        </p:nvSpPr>
        <p:spPr bwMode="auto">
          <a:xfrm>
            <a:off x="2362200" y="1219200"/>
            <a:ext cx="3429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31"/>
          <p:cNvSpPr>
            <a:spLocks noChangeShapeType="1"/>
          </p:cNvSpPr>
          <p:nvPr/>
        </p:nvSpPr>
        <p:spPr bwMode="auto">
          <a:xfrm>
            <a:off x="5791200" y="22098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32"/>
          <p:cNvSpPr txBox="1">
            <a:spLocks noChangeArrowheads="1"/>
          </p:cNvSpPr>
          <p:nvPr/>
        </p:nvSpPr>
        <p:spPr bwMode="auto">
          <a:xfrm>
            <a:off x="2117725" y="193675"/>
            <a:ext cx="95487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Vi </a:t>
            </a:r>
            <a:r>
              <a:rPr lang="en-US" dirty="0"/>
              <a:t>= 0</a:t>
            </a:r>
          </a:p>
        </p:txBody>
      </p:sp>
      <p:sp>
        <p:nvSpPr>
          <p:cNvPr id="7178" name="Line 33"/>
          <p:cNvSpPr>
            <a:spLocks noChangeShapeType="1"/>
          </p:cNvSpPr>
          <p:nvPr/>
        </p:nvSpPr>
        <p:spPr bwMode="auto">
          <a:xfrm flipH="1">
            <a:off x="457200" y="2209800"/>
            <a:ext cx="5334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34"/>
          <p:cNvSpPr>
            <a:spLocks noChangeShapeType="1"/>
          </p:cNvSpPr>
          <p:nvPr/>
        </p:nvSpPr>
        <p:spPr bwMode="auto">
          <a:xfrm>
            <a:off x="19050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Text Box 35"/>
          <p:cNvSpPr txBox="1">
            <a:spLocks noChangeArrowheads="1"/>
          </p:cNvSpPr>
          <p:nvPr/>
        </p:nvSpPr>
        <p:spPr bwMode="auto">
          <a:xfrm>
            <a:off x="1981200" y="1538288"/>
            <a:ext cx="172720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h = 2.15 m</a:t>
            </a:r>
          </a:p>
        </p:txBody>
      </p:sp>
      <p:sp>
        <p:nvSpPr>
          <p:cNvPr id="7181" name="Text Box 36"/>
          <p:cNvSpPr txBox="1">
            <a:spLocks noChangeArrowheads="1"/>
          </p:cNvSpPr>
          <p:nvPr/>
        </p:nvSpPr>
        <p:spPr bwMode="auto">
          <a:xfrm>
            <a:off x="838200" y="242888"/>
            <a:ext cx="98425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15 kg</a:t>
            </a:r>
          </a:p>
        </p:txBody>
      </p:sp>
      <p:sp>
        <p:nvSpPr>
          <p:cNvPr id="7182" name="Text Box 37"/>
          <p:cNvSpPr txBox="1">
            <a:spLocks noChangeArrowheads="1"/>
          </p:cNvSpPr>
          <p:nvPr/>
        </p:nvSpPr>
        <p:spPr bwMode="auto">
          <a:xfrm>
            <a:off x="4419600" y="171450"/>
            <a:ext cx="45212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What speed at the bottom?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383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5.8 </a:t>
            </a:r>
            <a:r>
              <a:rPr lang="en-US" sz="1200" dirty="0"/>
              <a:t>m/s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 err="1"/>
              <a:t>Fd</a:t>
            </a:r>
            <a:r>
              <a:rPr lang="en-US" dirty="0"/>
              <a:t> + </a:t>
            </a:r>
            <a:r>
              <a:rPr lang="en-US" dirty="0" err="1"/>
              <a:t>mgh</a:t>
            </a:r>
            <a:r>
              <a:rPr lang="en-US" dirty="0"/>
              <a:t> + 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mv</a:t>
            </a:r>
            <a:r>
              <a:rPr lang="en-US" baseline="30000" dirty="0"/>
              <a:t>2</a:t>
            </a:r>
            <a:r>
              <a:rPr lang="en-US" dirty="0"/>
              <a:t>  =</a:t>
            </a:r>
            <a:r>
              <a:rPr lang="en-US" sz="3600" b="1" dirty="0"/>
              <a:t> </a:t>
            </a:r>
            <a:r>
              <a:rPr lang="en-US" dirty="0" err="1"/>
              <a:t>Fd</a:t>
            </a:r>
            <a:r>
              <a:rPr lang="en-US" dirty="0"/>
              <a:t> + </a:t>
            </a:r>
            <a:r>
              <a:rPr lang="en-US" dirty="0" err="1"/>
              <a:t>mgh</a:t>
            </a:r>
            <a:r>
              <a:rPr lang="en-US" dirty="0"/>
              <a:t> + 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mv</a:t>
            </a:r>
            <a:r>
              <a:rPr lang="en-US" baseline="30000" dirty="0"/>
              <a:t>2</a:t>
            </a:r>
          </a:p>
          <a:p>
            <a:pPr algn="ctr"/>
            <a:r>
              <a:rPr lang="en-US" dirty="0"/>
              <a:t>0   + </a:t>
            </a:r>
            <a:r>
              <a:rPr lang="en-US" dirty="0" err="1"/>
              <a:t>mgh</a:t>
            </a:r>
            <a:r>
              <a:rPr lang="en-US" dirty="0"/>
              <a:t> +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mv</a:t>
            </a:r>
            <a:r>
              <a:rPr lang="en-US" baseline="30000" dirty="0"/>
              <a:t>2</a:t>
            </a:r>
            <a:r>
              <a:rPr lang="en-US" dirty="0"/>
              <a:t> =</a:t>
            </a:r>
            <a:r>
              <a:rPr lang="en-US" sz="3600" b="1" dirty="0"/>
              <a:t>  </a:t>
            </a:r>
            <a:r>
              <a:rPr lang="en-US" dirty="0"/>
              <a:t>0 +   0     + 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mv</a:t>
            </a:r>
            <a:r>
              <a:rPr lang="en-US" baseline="30000" dirty="0"/>
              <a:t>2</a:t>
            </a:r>
          </a:p>
          <a:p>
            <a:pPr algn="ctr"/>
            <a:r>
              <a:rPr lang="en-US" dirty="0" smtClean="0"/>
              <a:t>+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(15 kg</a:t>
            </a:r>
            <a:r>
              <a:rPr lang="en-US" dirty="0" smtClean="0"/>
              <a:t>)(8.7 m/s)</a:t>
            </a:r>
            <a:r>
              <a:rPr lang="en-US" baseline="30000" dirty="0" smtClean="0"/>
              <a:t>2 </a:t>
            </a:r>
            <a:r>
              <a:rPr lang="en-US" dirty="0" smtClean="0"/>
              <a:t>= (15 kg)(9.8 N/kg)(2.15 m) +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(15 kg)v</a:t>
            </a:r>
            <a:r>
              <a:rPr lang="en-US" baseline="30000" dirty="0"/>
              <a:t>2</a:t>
            </a:r>
            <a:endParaRPr lang="en-US" dirty="0"/>
          </a:p>
          <a:p>
            <a:pPr algn="ctr"/>
            <a:endParaRPr lang="en-US" baseline="300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1143000"/>
            <a:ext cx="1371600" cy="1066800"/>
            <a:chOff x="384" y="1200"/>
            <a:chExt cx="864" cy="672"/>
          </a:xfrm>
        </p:grpSpPr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5" name="Oval 7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6" name="Oval 8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37" name="Line 9"/>
          <p:cNvSpPr>
            <a:spLocks noChangeShapeType="1"/>
          </p:cNvSpPr>
          <p:nvPr/>
        </p:nvSpPr>
        <p:spPr bwMode="auto">
          <a:xfrm>
            <a:off x="6781800" y="12192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 flipV="1">
            <a:off x="3124200" y="1219200"/>
            <a:ext cx="3657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>
            <a:off x="0" y="22098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1066800" y="528935"/>
            <a:ext cx="1628972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smtClean="0"/>
              <a:t>8.7 </a:t>
            </a:r>
            <a:r>
              <a:rPr lang="en-US" dirty="0"/>
              <a:t>m/s</a:t>
            </a:r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 flipH="1">
            <a:off x="3124200" y="2228850"/>
            <a:ext cx="6019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>
            <a:off x="86106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6807200" y="1538288"/>
            <a:ext cx="172720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h = 2.15 m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838200" y="1233488"/>
            <a:ext cx="98425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15 kg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4419600" y="171450"/>
            <a:ext cx="39260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What speed at the </a:t>
            </a:r>
            <a:r>
              <a:rPr lang="en-US" sz="3200" dirty="0" smtClean="0"/>
              <a:t>top?</a:t>
            </a:r>
            <a:endParaRPr lang="en-US" sz="32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28600" y="1219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52400" y="1447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6200" y="16764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33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5.7 m/s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-76200" y="3533775"/>
            <a:ext cx="9829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0   + mgh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+    0      =</a:t>
            </a:r>
            <a:r>
              <a:rPr lang="en-US" sz="3600" b="1"/>
              <a:t>  </a:t>
            </a:r>
            <a:r>
              <a:rPr lang="en-US"/>
              <a:t>0 +mgh 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   </a:t>
            </a:r>
            <a:r>
              <a:rPr lang="en-US" baseline="30000"/>
              <a:t>  </a:t>
            </a:r>
            <a:r>
              <a:rPr lang="en-US"/>
              <a:t>0</a:t>
            </a:r>
          </a:p>
          <a:p>
            <a:r>
              <a:rPr lang="en-US" sz="2000"/>
              <a:t>(15 kg)(9.81 N/kg)(2.15 m) + </a:t>
            </a:r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(15 kg)(8.6 m/s)</a:t>
            </a:r>
            <a:r>
              <a:rPr lang="en-US" sz="2000" baseline="30000"/>
              <a:t>2 </a:t>
            </a:r>
            <a:r>
              <a:rPr lang="en-US" sz="2000"/>
              <a:t>=(15 kg)(9.81 N/kg)(4.25 m) </a:t>
            </a:r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(15 kg)v</a:t>
            </a:r>
            <a:r>
              <a:rPr lang="en-US" sz="2000" baseline="30000"/>
              <a:t>2</a:t>
            </a:r>
            <a:endParaRPr lang="en-US" sz="2000"/>
          </a:p>
          <a:p>
            <a:pPr algn="ctr"/>
            <a:r>
              <a:rPr lang="en-US" sz="2000"/>
              <a:t>v = 5.723…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685800" y="1524000"/>
            <a:ext cx="1371600" cy="1066800"/>
            <a:chOff x="384" y="1200"/>
            <a:chExt cx="864" cy="672"/>
          </a:xfrm>
        </p:grpSpPr>
        <p:sp>
          <p:nvSpPr>
            <p:cNvPr id="9236" name="Rectangle 6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Oval 7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Oval 8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457200" y="838200"/>
            <a:ext cx="15573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 = 8.6 m/s</a:t>
            </a:r>
          </a:p>
        </p:txBody>
      </p:sp>
      <p:sp>
        <p:nvSpPr>
          <p:cNvPr id="9223" name="Line 14"/>
          <p:cNvSpPr>
            <a:spLocks noChangeShapeType="1"/>
          </p:cNvSpPr>
          <p:nvPr/>
        </p:nvSpPr>
        <p:spPr bwMode="auto">
          <a:xfrm>
            <a:off x="2286000" y="2590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2362200" y="2819400"/>
            <a:ext cx="17272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h = 2.15 m</a:t>
            </a: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844550" y="1614488"/>
            <a:ext cx="98425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15 kg</a:t>
            </a:r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4419600" y="171450"/>
            <a:ext cx="38893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What speed at the top?</a:t>
            </a:r>
          </a:p>
        </p:txBody>
      </p:sp>
      <p:sp>
        <p:nvSpPr>
          <p:cNvPr id="9227" name="Line 18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9"/>
          <p:cNvSpPr>
            <a:spLocks noChangeShapeType="1"/>
          </p:cNvSpPr>
          <p:nvPr/>
        </p:nvSpPr>
        <p:spPr bwMode="auto">
          <a:xfrm>
            <a:off x="0" y="2590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20"/>
          <p:cNvSpPr>
            <a:spLocks noChangeShapeType="1"/>
          </p:cNvSpPr>
          <p:nvPr/>
        </p:nvSpPr>
        <p:spPr bwMode="auto">
          <a:xfrm flipV="1">
            <a:off x="2514600" y="1876425"/>
            <a:ext cx="2667000" cy="714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21"/>
          <p:cNvSpPr>
            <a:spLocks noChangeShapeType="1"/>
          </p:cNvSpPr>
          <p:nvPr/>
        </p:nvSpPr>
        <p:spPr bwMode="auto">
          <a:xfrm>
            <a:off x="5181600" y="19050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22"/>
          <p:cNvSpPr>
            <a:spLocks noChangeShapeType="1"/>
          </p:cNvSpPr>
          <p:nvPr/>
        </p:nvSpPr>
        <p:spPr bwMode="auto">
          <a:xfrm>
            <a:off x="6629400" y="1905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2" name="Text Box 23"/>
          <p:cNvSpPr txBox="1">
            <a:spLocks noChangeArrowheads="1"/>
          </p:cNvSpPr>
          <p:nvPr/>
        </p:nvSpPr>
        <p:spPr bwMode="auto">
          <a:xfrm>
            <a:off x="6705600" y="2438400"/>
            <a:ext cx="17272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h = 4.25 m</a:t>
            </a:r>
          </a:p>
        </p:txBody>
      </p:sp>
      <p:sp>
        <p:nvSpPr>
          <p:cNvPr id="9233" name="Line 24"/>
          <p:cNvSpPr>
            <a:spLocks noChangeShapeType="1"/>
          </p:cNvSpPr>
          <p:nvPr/>
        </p:nvSpPr>
        <p:spPr bwMode="auto">
          <a:xfrm flipH="1">
            <a:off x="304800" y="1600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25"/>
          <p:cNvSpPr>
            <a:spLocks noChangeShapeType="1"/>
          </p:cNvSpPr>
          <p:nvPr/>
        </p:nvSpPr>
        <p:spPr bwMode="auto">
          <a:xfrm flipH="1">
            <a:off x="228600" y="1752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26"/>
          <p:cNvSpPr>
            <a:spLocks noChangeShapeType="1"/>
          </p:cNvSpPr>
          <p:nvPr/>
        </p:nvSpPr>
        <p:spPr bwMode="auto">
          <a:xfrm flipH="1">
            <a:off x="1524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1200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389</cp:revision>
  <dcterms:created xsi:type="dcterms:W3CDTF">2001-03-01T17:38:38Z</dcterms:created>
  <dcterms:modified xsi:type="dcterms:W3CDTF">2019-02-13T23:47:19Z</dcterms:modified>
</cp:coreProperties>
</file>