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2" r:id="rId3"/>
    <p:sldId id="359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60" r:id="rId16"/>
    <p:sldId id="328" r:id="rId17"/>
    <p:sldId id="329" r:id="rId18"/>
    <p:sldId id="356" r:id="rId19"/>
    <p:sldId id="357" r:id="rId20"/>
    <p:sldId id="361" r:id="rId21"/>
    <p:sldId id="362" r:id="rId22"/>
    <p:sldId id="366" r:id="rId23"/>
    <p:sldId id="367" r:id="rId24"/>
    <p:sldId id="3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58" d="100"/>
          <a:sy n="58" d="100"/>
        </p:scale>
        <p:origin x="-3144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CEE26-563A-4413-8C4F-EE6CC89B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CCB4-5EF1-436B-9720-06180102E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E99E-3BE2-4FAC-9963-A3D7476C7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3CBE-7B84-4E0A-9157-B51250E9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1A00-79F4-4967-BD15-1548D760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1C8C-3566-4AD0-8F84-746813AC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01DDE-0270-43EB-8386-F2BB6BE8B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42D1-2A3D-4A6B-BCC2-11F8E77CF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0856-AE65-4FEB-864B-B59C729F3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43F1-6615-430C-8FE4-9AC171DD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66B8-ED27-4337-8683-727C5FAC4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58329E-1545-4311-98E5-712F88AA7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05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Energy</a:t>
            </a:r>
            <a:endParaRPr lang="en-US" sz="3200"/>
          </a:p>
          <a:p>
            <a:r>
              <a:rPr lang="en-US" sz="4400"/>
              <a:t>Contents:</a:t>
            </a:r>
          </a:p>
          <a:p>
            <a:pPr lvl="2">
              <a:buFontTx/>
              <a:buChar char="•"/>
            </a:pPr>
            <a:r>
              <a:rPr lang="en-US" sz="3200">
                <a:hlinkClick r:id="rId2" action="ppaction://hlinksldjump"/>
              </a:rPr>
              <a:t>Definition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3" action="ppaction://hlinksldjump"/>
              </a:rPr>
              <a:t>Types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4" action="ppaction://hlinksldjump"/>
              </a:rPr>
              <a:t>Gravitational Potential</a:t>
            </a:r>
            <a:endParaRPr lang="en-US" sz="3200"/>
          </a:p>
          <a:p>
            <a:pPr lvl="3">
              <a:buFontTx/>
              <a:buChar char="•"/>
            </a:pPr>
            <a:r>
              <a:rPr lang="en-US" sz="3200">
                <a:hlinkClick r:id="rId5" action="ppaction://hlinksldjump"/>
              </a:rPr>
              <a:t>Whiteboards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6" action="ppaction://hlinksldjump"/>
              </a:rPr>
              <a:t>Kinetic</a:t>
            </a:r>
            <a:endParaRPr lang="en-US" sz="3200"/>
          </a:p>
          <a:p>
            <a:pPr lvl="3">
              <a:buFontTx/>
              <a:buChar char="•"/>
            </a:pPr>
            <a:r>
              <a:rPr lang="en-US" sz="3200">
                <a:hlinkClick r:id="rId7" action="ppaction://hlinksldjump"/>
              </a:rPr>
              <a:t>Whiteboards</a:t>
            </a: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elastic potential 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4762500" cy="1933576"/>
          </a:xfrm>
          <a:prstGeom prst="rect">
            <a:avLst/>
          </a:prstGeom>
          <a:noFill/>
        </p:spPr>
      </p:pic>
      <p:sp>
        <p:nvSpPr>
          <p:cNvPr id="34820" name="AutoShape 4" descr="Image result for elastic potential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Image result for elastic potential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4" name="Picture 8" descr="Image result for elastic potential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1409700" cy="1981201"/>
          </a:xfrm>
          <a:prstGeom prst="rect">
            <a:avLst/>
          </a:prstGeom>
          <a:noFill/>
        </p:spPr>
      </p:pic>
      <p:pic>
        <p:nvPicPr>
          <p:cNvPr id="34826" name="Picture 10" descr="Image result for elastic potential ener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400"/>
            <a:ext cx="428625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Image result for kinetic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Image result for kinetic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https://steemitimages.com/0x0/http:/peters-ited.wikispaces.com/file/view/kinetic_energy1.png/241641945/kinetic_energy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647825"/>
            <a:ext cx="51720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kinetic energy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19145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thermal 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2816"/>
            <a:ext cx="6752650" cy="449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thermal 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819400" cy="2819400"/>
          </a:xfrm>
          <a:prstGeom prst="rect">
            <a:avLst/>
          </a:prstGeom>
          <a:noFill/>
        </p:spPr>
      </p:pic>
      <p:pic>
        <p:nvPicPr>
          <p:cNvPr id="43012" name="Picture 4" descr="Image result for thermal energy l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2842795"/>
            <a:ext cx="6019800" cy="401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Gravitational Potential Energy</a:t>
            </a:r>
            <a:endParaRPr lang="en-US" sz="180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724400" y="914400"/>
            <a:ext cx="4191000" cy="204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Lifting a box of mass m:</a:t>
            </a:r>
          </a:p>
          <a:p>
            <a:r>
              <a:rPr lang="en-US" sz="3200"/>
              <a:t>W = Fd= energy given</a:t>
            </a:r>
          </a:p>
          <a:p>
            <a:r>
              <a:rPr lang="en-US" sz="2800"/>
              <a:t>F = mg, d = </a:t>
            </a:r>
            <a:r>
              <a:rPr lang="en-US" sz="3200"/>
              <a:t>h</a:t>
            </a:r>
          </a:p>
          <a:p>
            <a:r>
              <a:rPr lang="en-US" sz="3200"/>
              <a:t>W = Fd = mgh</a:t>
            </a:r>
          </a:p>
        </p:txBody>
      </p:sp>
      <p:sp>
        <p:nvSpPr>
          <p:cNvPr id="5125" name="Line 23"/>
          <p:cNvSpPr>
            <a:spLocks noChangeShapeType="1"/>
          </p:cNvSpPr>
          <p:nvPr/>
        </p:nvSpPr>
        <p:spPr bwMode="auto">
          <a:xfrm>
            <a:off x="0" y="4114800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24"/>
          <p:cNvSpPr>
            <a:spLocks noChangeArrowheads="1"/>
          </p:cNvSpPr>
          <p:nvPr/>
        </p:nvSpPr>
        <p:spPr bwMode="auto">
          <a:xfrm>
            <a:off x="762000" y="1219200"/>
            <a:ext cx="1219200" cy="83820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/>
              <a:t>m</a:t>
            </a:r>
          </a:p>
        </p:txBody>
      </p:sp>
      <p:sp>
        <p:nvSpPr>
          <p:cNvPr id="5127" name="Line 26"/>
          <p:cNvSpPr>
            <a:spLocks noChangeShapeType="1"/>
          </p:cNvSpPr>
          <p:nvPr/>
        </p:nvSpPr>
        <p:spPr bwMode="auto">
          <a:xfrm>
            <a:off x="1295400" y="2057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1508125" y="2462213"/>
            <a:ext cx="4635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441325" y="4198938"/>
            <a:ext cx="5781675" cy="2528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 = mgh</a:t>
            </a:r>
          </a:p>
          <a:p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 - gravitational potential energy</a:t>
            </a:r>
          </a:p>
          <a:p>
            <a:r>
              <a:rPr lang="en-US" sz="3200"/>
              <a:t>h - Height</a:t>
            </a:r>
          </a:p>
          <a:p>
            <a:r>
              <a:rPr lang="en-US" sz="3200"/>
              <a:t>m - Mass</a:t>
            </a:r>
          </a:p>
          <a:p>
            <a:r>
              <a:rPr lang="en-US" sz="3200"/>
              <a:t>g - 9.8 N/kg on Earth</a:t>
            </a:r>
          </a:p>
        </p:txBody>
      </p:sp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6842125" y="4079875"/>
            <a:ext cx="1417638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There are </a:t>
            </a:r>
          </a:p>
          <a:p>
            <a:r>
              <a:rPr lang="en-US"/>
              <a:t>two ways</a:t>
            </a:r>
          </a:p>
          <a:p>
            <a:r>
              <a:rPr lang="en-US"/>
              <a:t>to lift the </a:t>
            </a:r>
          </a:p>
          <a:p>
            <a:r>
              <a:rPr lang="en-US"/>
              <a:t>object...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 autoUpdateAnimBg="0"/>
      <p:bldP spid="112668" grpId="0" build="p" autoUpdateAnimBg="0"/>
      <p:bldP spid="1126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71513" y="1066800"/>
            <a:ext cx="7786687" cy="2287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u="sng"/>
              <a:t>Whiteboards:</a:t>
            </a:r>
          </a:p>
          <a:p>
            <a:pPr algn="ctr"/>
            <a:r>
              <a:rPr lang="en-US" sz="4800"/>
              <a:t> Gravitational Potential Energy</a:t>
            </a:r>
          </a:p>
          <a:p>
            <a:pPr algn="ctr"/>
            <a:r>
              <a:rPr lang="en-US" sz="4800">
                <a:hlinkClick r:id="rId2" action="ppaction://hlinksldjump"/>
              </a:rPr>
              <a:t>1</a:t>
            </a:r>
            <a:r>
              <a:rPr lang="en-US" sz="4800"/>
              <a:t> | </a:t>
            </a:r>
            <a:r>
              <a:rPr lang="en-US" sz="4800">
                <a:hlinkClick r:id="rId3" action="ppaction://hlinksldjump"/>
              </a:rPr>
              <a:t>2</a:t>
            </a:r>
            <a:r>
              <a:rPr lang="en-US" sz="4800"/>
              <a:t> | </a:t>
            </a:r>
            <a:r>
              <a:rPr lang="en-US" sz="4800">
                <a:hlinkClick r:id="rId4" action="ppaction://hlinksldjump"/>
              </a:rPr>
              <a:t>3</a:t>
            </a:r>
            <a:endParaRPr lang="en-US"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6553200"/>
            <a:ext cx="471488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6.0 J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04800" y="2133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 = mgh, 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h = .135 m</a:t>
            </a:r>
          </a:p>
          <a:p>
            <a:pPr eaLnBrk="0" hangingPunct="0"/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 = (4.5 kg)(9.8 N/kg)(.135 m) = 6.0 J</a:t>
            </a:r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304800" y="136525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What is the potential energy of a 4.5 kg bowling ball, 13.5 cm above the ground?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6553200"/>
            <a:ext cx="60801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2.14 m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 = mgh</a:t>
            </a:r>
          </a:p>
          <a:p>
            <a:pPr eaLnBrk="0" hangingPunct="0"/>
            <a:r>
              <a:rPr lang="en-US" sz="3200"/>
              <a:t>h = </a:t>
            </a:r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/(mg) = (1573 J)/(75 kg)/(9.80 N/kg) </a:t>
            </a:r>
          </a:p>
          <a:p>
            <a:pPr eaLnBrk="0" hangingPunct="0"/>
            <a:r>
              <a:rPr lang="en-US" sz="3200"/>
              <a:t>= 2.14 m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136525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Toby Continued lifts a 75.0 kg box doing 1573 J of work.  What is the change in height of the box?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6553200"/>
            <a:ext cx="52705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65 kg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53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 = mgh</a:t>
            </a:r>
          </a:p>
          <a:p>
            <a:pPr eaLnBrk="0" hangingPunct="0"/>
            <a:r>
              <a:rPr lang="en-US" sz="3200"/>
              <a:t>m = </a:t>
            </a:r>
            <a:r>
              <a:rPr lang="en-US" sz="3200">
                <a:sym typeface="Symbol" pitchFamily="18" charset="2"/>
              </a:rPr>
              <a:t>PE</a:t>
            </a:r>
            <a:r>
              <a:rPr lang="en-US" sz="3200"/>
              <a:t>/(gh) = (9555 J)/(9.8 N/kg)/(15 m)</a:t>
            </a:r>
          </a:p>
          <a:p>
            <a:pPr eaLnBrk="0" hangingPunct="0"/>
            <a:r>
              <a:rPr lang="en-US" sz="3200"/>
              <a:t>= 65 kg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13652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Colin Host lifts himself up 15 m doing 9555 J of work.  What is his mass?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Energy</a:t>
            </a:r>
            <a:r>
              <a:rPr lang="en-US" sz="2800"/>
              <a:t>  - The ability to do work.  (humor)</a:t>
            </a:r>
            <a:endParaRPr lang="en-US" sz="1800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050925" y="1771650"/>
            <a:ext cx="7778750" cy="1554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Makes things “go”</a:t>
            </a:r>
          </a:p>
          <a:p>
            <a:pPr>
              <a:buFontTx/>
              <a:buChar char="•"/>
            </a:pPr>
            <a:r>
              <a:rPr lang="en-US" sz="3200"/>
              <a:t>Neither created nor destroyed - moves around</a:t>
            </a:r>
          </a:p>
          <a:p>
            <a:pPr>
              <a:buFontTx/>
              <a:buChar char="•"/>
            </a:pPr>
            <a:r>
              <a:rPr lang="en-US" sz="3200"/>
              <a:t>Mostly Nuclear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Kinetic Energy</a:t>
            </a:r>
            <a:endParaRPr lang="en-US" sz="1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6200" y="2286000"/>
            <a:ext cx="8839200" cy="3565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Speeding up a box of mass m with force F </a:t>
            </a:r>
          </a:p>
          <a:p>
            <a:r>
              <a:rPr lang="en-US" sz="3200"/>
              <a:t>W = Fd = energy given</a:t>
            </a:r>
          </a:p>
          <a:p>
            <a:r>
              <a:rPr lang="en-US" sz="2800"/>
              <a:t>F = ma</a:t>
            </a:r>
            <a:endParaRPr lang="en-US" sz="3200"/>
          </a:p>
          <a:p>
            <a:r>
              <a:rPr lang="en-US" sz="3200"/>
              <a:t>W = (ma)d</a:t>
            </a:r>
          </a:p>
          <a:p>
            <a:r>
              <a:rPr lang="en-US" sz="3200"/>
              <a:t>v</a:t>
            </a:r>
            <a:r>
              <a:rPr lang="en-US" sz="3200" baseline="-25000"/>
              <a:t>f</a:t>
            </a:r>
            <a:r>
              <a:rPr lang="en-US" sz="3200" baseline="30000"/>
              <a:t>2</a:t>
            </a:r>
            <a:r>
              <a:rPr lang="en-US" sz="3200"/>
              <a:t> = v</a:t>
            </a:r>
            <a:r>
              <a:rPr lang="en-US" sz="3200" baseline="-25000"/>
              <a:t>i</a:t>
            </a:r>
            <a:r>
              <a:rPr lang="en-US" sz="3200" baseline="30000"/>
              <a:t>2</a:t>
            </a:r>
            <a:r>
              <a:rPr lang="en-US" sz="3200"/>
              <a:t> + 2ax, d = v</a:t>
            </a:r>
            <a:r>
              <a:rPr lang="en-US" sz="3200" baseline="30000"/>
              <a:t>2</a:t>
            </a:r>
            <a:r>
              <a:rPr lang="en-US" sz="3200"/>
              <a:t>/(2a)  (if v</a:t>
            </a:r>
            <a:r>
              <a:rPr lang="en-US" sz="3200" baseline="-25000"/>
              <a:t>i</a:t>
            </a:r>
            <a:r>
              <a:rPr lang="en-US" sz="3200"/>
              <a:t> = 0)</a:t>
            </a:r>
          </a:p>
          <a:p>
            <a:r>
              <a:rPr lang="en-US" sz="3200"/>
              <a:t>W = (ma)</a:t>
            </a:r>
            <a:r>
              <a:rPr lang="en-US" sz="4000"/>
              <a:t>(</a:t>
            </a:r>
            <a:r>
              <a:rPr lang="en-US" sz="3200"/>
              <a:t>v</a:t>
            </a:r>
            <a:r>
              <a:rPr lang="en-US" sz="3200" baseline="30000"/>
              <a:t>2</a:t>
            </a:r>
            <a:r>
              <a:rPr lang="en-US" sz="3200"/>
              <a:t>/(2a)</a:t>
            </a:r>
            <a:r>
              <a:rPr lang="en-US" sz="4000"/>
              <a:t>) </a:t>
            </a:r>
            <a:r>
              <a:rPr lang="en-US" sz="3200"/>
              <a:t>= mv</a:t>
            </a:r>
            <a:r>
              <a:rPr lang="en-US" sz="3200" baseline="30000"/>
              <a:t>2</a:t>
            </a:r>
            <a:r>
              <a:rPr lang="en-US" sz="3200"/>
              <a:t>/2 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mv</a:t>
            </a:r>
            <a:r>
              <a:rPr lang="en-US" sz="3200" baseline="30000"/>
              <a:t>2</a:t>
            </a:r>
          </a:p>
          <a:p>
            <a:r>
              <a:rPr lang="en-US" sz="3200"/>
              <a:t>KE 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mv</a:t>
            </a:r>
            <a:r>
              <a:rPr lang="en-US" sz="3200" baseline="30000"/>
              <a:t>2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553200" y="1190625"/>
            <a:ext cx="1219200" cy="83820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/>
              <a:t>m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219200" y="6081713"/>
            <a:ext cx="678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There are two ways to speed up the mass...</a:t>
            </a: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5791200" y="1295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5562600" y="1600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5181600" y="1828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 flipH="1">
            <a:off x="762000" y="9906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3413125" y="958850"/>
            <a:ext cx="4127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d</a:t>
            </a: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7772400" y="1600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8213725" y="944563"/>
            <a:ext cx="409575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>
            <a:off x="6842125" y="400050"/>
            <a:ext cx="3873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v</a:t>
            </a:r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>
            <a:off x="7239000" y="7334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6308725" y="2914650"/>
            <a:ext cx="2779713" cy="204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KE 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mv</a:t>
            </a:r>
            <a:r>
              <a:rPr lang="en-US" sz="3200" baseline="30000"/>
              <a:t>2</a:t>
            </a:r>
            <a:endParaRPr lang="en-US" sz="4000" baseline="30000"/>
          </a:p>
          <a:p>
            <a:r>
              <a:rPr lang="en-US" sz="3200"/>
              <a:t>KE</a:t>
            </a:r>
            <a:r>
              <a:rPr lang="en-US"/>
              <a:t> - Kinetic energy</a:t>
            </a:r>
          </a:p>
          <a:p>
            <a:r>
              <a:rPr lang="en-US" sz="3200"/>
              <a:t>v</a:t>
            </a:r>
            <a:r>
              <a:rPr lang="en-US"/>
              <a:t>- velocity</a:t>
            </a:r>
          </a:p>
          <a:p>
            <a:r>
              <a:rPr lang="en-US" sz="3200"/>
              <a:t>m</a:t>
            </a:r>
            <a:r>
              <a:rPr lang="en-US"/>
              <a:t> -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p" autoUpdateAnimBg="0"/>
      <p:bldP spid="113674" grpId="0" autoUpdateAnimBg="0"/>
      <p:bldP spid="1136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43175" y="1066800"/>
            <a:ext cx="4043363" cy="2287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u="sng"/>
              <a:t>Whiteboards:</a:t>
            </a:r>
          </a:p>
          <a:p>
            <a:pPr algn="ctr"/>
            <a:r>
              <a:rPr lang="en-US" sz="4800"/>
              <a:t> Kinetic Energy</a:t>
            </a:r>
          </a:p>
          <a:p>
            <a:pPr algn="ctr"/>
            <a:r>
              <a:rPr lang="en-US" sz="4800">
                <a:hlinkClick r:id="rId2" action="ppaction://hlinksldjump"/>
              </a:rPr>
              <a:t>1</a:t>
            </a:r>
            <a:r>
              <a:rPr lang="en-US" sz="4800"/>
              <a:t> | </a:t>
            </a:r>
            <a:r>
              <a:rPr lang="en-US" sz="4800">
                <a:hlinkClick r:id="rId3" action="ppaction://hlinksldjump"/>
              </a:rPr>
              <a:t>2</a:t>
            </a:r>
            <a:r>
              <a:rPr lang="en-US" sz="4800"/>
              <a:t> | </a:t>
            </a:r>
            <a:r>
              <a:rPr lang="en-US" sz="4800">
                <a:hlinkClick r:id="rId4" action="ppaction://hlinksldjump"/>
              </a:rPr>
              <a:t>3</a:t>
            </a:r>
            <a:endParaRPr lang="en-US" sz="4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6553200"/>
            <a:ext cx="585788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1960 J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KE 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mv</a:t>
            </a:r>
            <a:r>
              <a:rPr lang="en-US" sz="3200" baseline="30000"/>
              <a:t>2 </a:t>
            </a:r>
            <a:r>
              <a:rPr lang="en-US" sz="3200"/>
              <a:t>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(.0042 kg)(965 m/s)</a:t>
            </a:r>
            <a:r>
              <a:rPr lang="en-US" sz="3200" baseline="30000"/>
              <a:t>2 </a:t>
            </a:r>
            <a:r>
              <a:rPr lang="en-US" sz="3200"/>
              <a:t>= 1955.5725</a:t>
            </a:r>
          </a:p>
          <a:p>
            <a:r>
              <a:rPr lang="en-US" sz="3200"/>
              <a:t>(1960 J)</a:t>
            </a:r>
            <a:endParaRPr lang="en-US" sz="3200" baseline="300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13652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What is the kinetic energy of a 4.20 g bullet going 965 m/s?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/>
          <p:cNvSpPr txBox="1">
            <a:spLocks noChangeArrowheads="1"/>
          </p:cNvSpPr>
          <p:nvPr/>
        </p:nvSpPr>
        <p:spPr bwMode="auto">
          <a:xfrm>
            <a:off x="152400" y="6553200"/>
            <a:ext cx="64135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20.29 g</a:t>
            </a:r>
          </a:p>
        </p:txBody>
      </p:sp>
      <p:sp>
        <p:nvSpPr>
          <p:cNvPr id="117764" name="Text Box 1028"/>
          <p:cNvSpPr txBox="1">
            <a:spLocks noChangeArrowheads="1"/>
          </p:cNvSpPr>
          <p:nvPr/>
        </p:nvSpPr>
        <p:spPr bwMode="auto">
          <a:xfrm>
            <a:off x="304800" y="2925763"/>
            <a:ext cx="8534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KE 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mv</a:t>
            </a:r>
            <a:r>
              <a:rPr lang="en-US" sz="3200" baseline="30000"/>
              <a:t>2</a:t>
            </a:r>
          </a:p>
          <a:p>
            <a:pPr eaLnBrk="0" hangingPunct="0"/>
            <a:r>
              <a:rPr lang="en-US" sz="3200"/>
              <a:t>m = 2 E</a:t>
            </a:r>
            <a:r>
              <a:rPr lang="en-US" sz="3200" baseline="-25000"/>
              <a:t>k</a:t>
            </a:r>
            <a:r>
              <a:rPr lang="en-US" sz="3200"/>
              <a:t>/v</a:t>
            </a:r>
            <a:r>
              <a:rPr lang="en-US" sz="3200" baseline="30000"/>
              <a:t>2 </a:t>
            </a:r>
            <a:r>
              <a:rPr lang="en-US" sz="3200"/>
              <a:t>= 2(2.055 J)/(14.23 m/s)</a:t>
            </a:r>
            <a:r>
              <a:rPr lang="en-US" sz="3200" baseline="30000"/>
              <a:t>2  </a:t>
            </a:r>
            <a:r>
              <a:rPr lang="en-US" sz="3200"/>
              <a:t>= .020297…</a:t>
            </a:r>
          </a:p>
          <a:p>
            <a:pPr eaLnBrk="0" hangingPunct="0"/>
            <a:r>
              <a:rPr lang="en-US" sz="3200"/>
              <a:t>(20.29 g)</a:t>
            </a:r>
            <a:endParaRPr lang="en-US" sz="3200" baseline="30000"/>
          </a:p>
          <a:p>
            <a:pPr eaLnBrk="0" hangingPunct="0"/>
            <a:endParaRPr lang="en-US" sz="3200" baseline="30000"/>
          </a:p>
        </p:txBody>
      </p:sp>
      <p:sp>
        <p:nvSpPr>
          <p:cNvPr id="13316" name="Text Box 1029"/>
          <p:cNvSpPr txBox="1">
            <a:spLocks noChangeArrowheads="1"/>
          </p:cNvSpPr>
          <p:nvPr/>
        </p:nvSpPr>
        <p:spPr bwMode="auto">
          <a:xfrm>
            <a:off x="304800" y="136525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A European swallow has 2.055 J of kinetic energy when it is flying at 14.23 m/s.  What is its mass in </a:t>
            </a:r>
            <a:r>
              <a:rPr lang="en-US" sz="4400" b="1"/>
              <a:t>grams</a:t>
            </a:r>
            <a:r>
              <a:rPr lang="en-US" sz="4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6553200"/>
            <a:ext cx="59531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11 m/s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839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KE = 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/>
              <a:t>mv</a:t>
            </a:r>
            <a:r>
              <a:rPr lang="en-US" sz="3200" baseline="30000"/>
              <a:t>2</a:t>
            </a:r>
          </a:p>
          <a:p>
            <a:pPr eaLnBrk="0" hangingPunct="0"/>
            <a:r>
              <a:rPr lang="en-US" sz="3200"/>
              <a:t>v = </a:t>
            </a:r>
            <a:r>
              <a:rPr lang="en-US" sz="3200">
                <a:sym typeface="Symbol" pitchFamily="18" charset="2"/>
              </a:rPr>
              <a:t>(2 </a:t>
            </a:r>
            <a:r>
              <a:rPr lang="en-US" sz="3200"/>
              <a:t>KE/m) = </a:t>
            </a:r>
            <a:r>
              <a:rPr lang="en-US" sz="3200">
                <a:sym typeface="Symbol" pitchFamily="18" charset="2"/>
              </a:rPr>
              <a:t></a:t>
            </a:r>
            <a:r>
              <a:rPr lang="en-US" sz="4000">
                <a:sym typeface="Symbol" pitchFamily="18" charset="2"/>
              </a:rPr>
              <a:t>(</a:t>
            </a:r>
            <a:r>
              <a:rPr lang="en-US" sz="3200">
                <a:sym typeface="Symbol" pitchFamily="18" charset="2"/>
              </a:rPr>
              <a:t>2(34 J)</a:t>
            </a:r>
            <a:r>
              <a:rPr lang="en-US" sz="3200"/>
              <a:t>/(.563 kg)</a:t>
            </a:r>
            <a:r>
              <a:rPr lang="en-US" sz="4000"/>
              <a:t>) </a:t>
            </a:r>
            <a:r>
              <a:rPr lang="en-US" sz="3200"/>
              <a:t>= 11 m/s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13652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What speed must a .563 kg hammer move to store 34 J of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Types of Energy</a:t>
            </a:r>
            <a:endParaRPr lang="en-US" sz="180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458200" cy="4603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Potential</a:t>
            </a:r>
            <a:r>
              <a:rPr lang="en-US" sz="3200"/>
              <a:t> - Energy of position.  Stored energy.</a:t>
            </a:r>
          </a:p>
          <a:p>
            <a:pPr lvl="1"/>
            <a:r>
              <a:rPr lang="en-US" sz="2800"/>
              <a:t>Examples: Gravitational, chemical, springs, nuclear</a:t>
            </a:r>
          </a:p>
          <a:p>
            <a:pPr lvl="1"/>
            <a:endParaRPr lang="en-US" sz="2800"/>
          </a:p>
          <a:p>
            <a:r>
              <a:rPr lang="en-US" sz="3200" u="sng"/>
              <a:t>Kinetic</a:t>
            </a:r>
            <a:r>
              <a:rPr lang="en-US" sz="3200"/>
              <a:t> - Energy of motion. </a:t>
            </a:r>
          </a:p>
          <a:p>
            <a:pPr lvl="1"/>
            <a:r>
              <a:rPr lang="en-US" sz="2800"/>
              <a:t>Examples: Baseballs, trains, cars, flywheels, bullets, hammers</a:t>
            </a:r>
          </a:p>
          <a:p>
            <a:pPr lvl="1"/>
            <a:endParaRPr lang="en-US" sz="2800"/>
          </a:p>
          <a:p>
            <a:r>
              <a:rPr lang="en-US" sz="3200" u="sng"/>
              <a:t>Thermal</a:t>
            </a:r>
            <a:r>
              <a:rPr lang="en-US" sz="3200"/>
              <a:t> - Random potential and kinetic energy of molecules and atoms.</a:t>
            </a:r>
          </a:p>
          <a:p>
            <a:pPr lvl="1"/>
            <a:r>
              <a:rPr lang="en-US" sz="2800"/>
              <a:t>Examples: Hot stuff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14800" y="5181600"/>
            <a:ext cx="2022475" cy="1676400"/>
            <a:chOff x="2592" y="3264"/>
            <a:chExt cx="1274" cy="1056"/>
          </a:xfrm>
        </p:grpSpPr>
        <p:sp>
          <p:nvSpPr>
            <p:cNvPr id="4102" name="Oval 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Oval 6"/>
            <p:cNvSpPr>
              <a:spLocks noChangeArrowheads="1"/>
            </p:cNvSpPr>
            <p:nvPr/>
          </p:nvSpPr>
          <p:spPr bwMode="auto">
            <a:xfrm>
              <a:off x="2784" y="3696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Oval 7"/>
            <p:cNvSpPr>
              <a:spLocks noChangeArrowheads="1"/>
            </p:cNvSpPr>
            <p:nvPr/>
          </p:nvSpPr>
          <p:spPr bwMode="auto">
            <a:xfrm>
              <a:off x="2784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Oval 8"/>
            <p:cNvSpPr>
              <a:spLocks noChangeArrowheads="1"/>
            </p:cNvSpPr>
            <p:nvPr/>
          </p:nvSpPr>
          <p:spPr bwMode="auto">
            <a:xfrm>
              <a:off x="3120" y="3360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9"/>
            <p:cNvSpPr>
              <a:spLocks noChangeArrowheads="1"/>
            </p:cNvSpPr>
            <p:nvPr/>
          </p:nvSpPr>
          <p:spPr bwMode="auto">
            <a:xfrm>
              <a:off x="3120" y="3696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0"/>
            <p:cNvSpPr>
              <a:spLocks noChangeArrowheads="1"/>
            </p:cNvSpPr>
            <p:nvPr/>
          </p:nvSpPr>
          <p:spPr bwMode="auto">
            <a:xfrm>
              <a:off x="3120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1"/>
            <p:cNvSpPr>
              <a:spLocks noChangeArrowheads="1"/>
            </p:cNvSpPr>
            <p:nvPr/>
          </p:nvSpPr>
          <p:spPr bwMode="auto">
            <a:xfrm>
              <a:off x="3456" y="3360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12"/>
            <p:cNvSpPr>
              <a:spLocks noChangeArrowheads="1"/>
            </p:cNvSpPr>
            <p:nvPr/>
          </p:nvSpPr>
          <p:spPr bwMode="auto">
            <a:xfrm>
              <a:off x="3456" y="3696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3"/>
            <p:cNvSpPr>
              <a:spLocks noChangeArrowheads="1"/>
            </p:cNvSpPr>
            <p:nvPr/>
          </p:nvSpPr>
          <p:spPr bwMode="auto">
            <a:xfrm>
              <a:off x="3456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3558" y="3264"/>
              <a:ext cx="30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)))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3216" y="3264"/>
              <a:ext cx="30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(((</a:t>
              </a: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592" y="3598"/>
              <a:ext cx="24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((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870" y="3600"/>
              <a:ext cx="24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))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 rot="2407597">
              <a:off x="2650" y="3936"/>
              <a:ext cx="43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    )</a:t>
              </a: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 rot="2407597">
              <a:off x="2595" y="3275"/>
              <a:ext cx="56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((    ))</a:t>
              </a: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 rot="5602679">
              <a:off x="2951" y="3619"/>
              <a:ext cx="51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((   ))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 rot="7760161">
              <a:off x="3334" y="3958"/>
              <a:ext cx="43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unterwe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23900"/>
            <a:ext cx="665480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counterwe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81000"/>
            <a:ext cx="972502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counterweights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590800"/>
          </a:xfrm>
          <a:prstGeom prst="rect">
            <a:avLst/>
          </a:prstGeom>
          <a:noFill/>
        </p:spPr>
      </p:pic>
      <p:pic>
        <p:nvPicPr>
          <p:cNvPr id="28676" name="Picture 4" descr="Image result for counterweights 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622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counterweights bridge hawthor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223708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gravitational potential 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060469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avalan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2657"/>
            <a:ext cx="6934200" cy="686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524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277</cp:revision>
  <dcterms:created xsi:type="dcterms:W3CDTF">2001-03-01T17:38:38Z</dcterms:created>
  <dcterms:modified xsi:type="dcterms:W3CDTF">2018-03-20T16:40:37Z</dcterms:modified>
</cp:coreProperties>
</file>