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32" r:id="rId3"/>
    <p:sldId id="366" r:id="rId4"/>
    <p:sldId id="328" r:id="rId5"/>
    <p:sldId id="329" r:id="rId6"/>
    <p:sldId id="367" r:id="rId7"/>
    <p:sldId id="368" r:id="rId8"/>
    <p:sldId id="369" r:id="rId9"/>
    <p:sldId id="370" r:id="rId10"/>
    <p:sldId id="361" r:id="rId11"/>
    <p:sldId id="371" r:id="rId12"/>
    <p:sldId id="372" r:id="rId13"/>
    <p:sldId id="362" r:id="rId14"/>
    <p:sldId id="364" r:id="rId15"/>
    <p:sldId id="373" r:id="rId16"/>
    <p:sldId id="363" r:id="rId17"/>
    <p:sldId id="36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A237B-42F5-4EDD-9B78-1855E8949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D9F8-54C3-4287-ACB6-9CB9481A9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D669E-FCA0-4D2C-8EEB-937BADA4C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40E4E-EB46-412A-90D0-4C3B62418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CE988-1808-4F59-976D-B8ABC78D2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DB4C-490F-4385-A8A9-41CAF6614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87BE4-E70F-4C53-ACF0-4EF1E2768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9F5EC-66B4-4052-8F71-F137DBB13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D00E8-84FF-481B-8F06-87E36F427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0E9F0-3E2D-46D2-8C62-AAF1FF32B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11C5D-FB9A-450A-AACD-C8C5E3001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87F61FC-A259-4E13-95FD-F27B02A98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Power</a:t>
            </a:r>
            <a:endParaRPr lang="en-US" sz="3200"/>
          </a:p>
          <a:p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Definition of Power</a:t>
            </a:r>
            <a:endParaRPr lang="en-US" sz="3200"/>
          </a:p>
          <a:p>
            <a:pPr lvl="3">
              <a:buFontTx/>
              <a:buChar char="•"/>
            </a:pPr>
            <a:r>
              <a:rPr lang="en-US" sz="3200">
                <a:hlinkClick r:id="rId3" action="ppaction://hlinksldjump"/>
              </a:rPr>
              <a:t>Whiteboards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>
                <a:hlinkClick r:id="rId4" action="ppaction://hlinksldjump"/>
              </a:rPr>
              <a:t>Jambalaya</a:t>
            </a:r>
            <a:endParaRPr lang="en-US" sz="3200"/>
          </a:p>
          <a:p>
            <a:pPr lvl="3">
              <a:buFontTx/>
              <a:buChar char="•"/>
            </a:pPr>
            <a:r>
              <a:rPr lang="en-US" sz="3200">
                <a:hlinkClick r:id="rId5" action="ppaction://hlinksldjump"/>
              </a:rPr>
              <a:t>Whiteboards</a:t>
            </a:r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-1524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Power all mixed up</a:t>
            </a:r>
            <a:endParaRPr lang="en-US" sz="1600"/>
          </a:p>
        </p:txBody>
      </p:sp>
      <p:sp>
        <p:nvSpPr>
          <p:cNvPr id="113700" name="Text Box 36"/>
          <p:cNvSpPr txBox="1">
            <a:spLocks noChangeArrowheads="1"/>
          </p:cNvSpPr>
          <p:nvPr/>
        </p:nvSpPr>
        <p:spPr bwMode="auto">
          <a:xfrm>
            <a:off x="381000" y="609600"/>
            <a:ext cx="3208338" cy="22463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Formulas:</a:t>
            </a:r>
          </a:p>
          <a:p>
            <a:r>
              <a:rPr lang="en-US" sz="2800"/>
              <a:t>F = mg    (Lifting)</a:t>
            </a:r>
          </a:p>
          <a:p>
            <a:r>
              <a:rPr lang="en-US" sz="2800"/>
              <a:t>F = </a:t>
            </a:r>
            <a:r>
              <a:rPr lang="en-US" sz="2800">
                <a:sym typeface="Symbol" pitchFamily="18" charset="2"/>
              </a:rPr>
              <a:t></a:t>
            </a:r>
            <a:r>
              <a:rPr lang="en-US" sz="2800"/>
              <a:t>mg  (Dragging)</a:t>
            </a:r>
          </a:p>
          <a:p>
            <a:r>
              <a:rPr lang="en-US" sz="2800"/>
              <a:t>P = W/t   (Power)</a:t>
            </a:r>
          </a:p>
          <a:p>
            <a:r>
              <a:rPr lang="en-US" sz="2800"/>
              <a:t>W = Fd   (Work)</a:t>
            </a:r>
          </a:p>
        </p:txBody>
      </p:sp>
      <p:sp>
        <p:nvSpPr>
          <p:cNvPr id="113701" name="Text Box 37"/>
          <p:cNvSpPr txBox="1">
            <a:spLocks noChangeArrowheads="1"/>
          </p:cNvSpPr>
          <p:nvPr/>
        </p:nvSpPr>
        <p:spPr bwMode="auto">
          <a:xfrm>
            <a:off x="4625975" y="504825"/>
            <a:ext cx="3752850" cy="3540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Things we can know</a:t>
            </a:r>
          </a:p>
          <a:p>
            <a:r>
              <a:rPr lang="en-US" sz="2800"/>
              <a:t>P - Power (in W)</a:t>
            </a:r>
          </a:p>
          <a:p>
            <a:r>
              <a:rPr lang="en-US" sz="2800"/>
              <a:t>W - Work (in J)</a:t>
            </a:r>
          </a:p>
          <a:p>
            <a:r>
              <a:rPr lang="en-US" sz="2800"/>
              <a:t>F - Force (in N)</a:t>
            </a:r>
          </a:p>
          <a:p>
            <a:r>
              <a:rPr lang="en-US" sz="2800"/>
              <a:t>d - distance (in m)</a:t>
            </a:r>
          </a:p>
          <a:p>
            <a:r>
              <a:rPr lang="en-US" sz="2800"/>
              <a:t>t - time (in s)</a:t>
            </a:r>
          </a:p>
          <a:p>
            <a:r>
              <a:rPr lang="en-US" sz="2800">
                <a:sym typeface="Symbol" pitchFamily="18" charset="2"/>
              </a:rPr>
              <a:t>m - mass (in kg)</a:t>
            </a:r>
          </a:p>
          <a:p>
            <a:r>
              <a:rPr lang="en-US" sz="2800">
                <a:sym typeface="Symbol" pitchFamily="18" charset="2"/>
              </a:rPr>
              <a:t> - coefficient of friction</a:t>
            </a:r>
          </a:p>
        </p:txBody>
      </p:sp>
      <p:sp>
        <p:nvSpPr>
          <p:cNvPr id="113702" name="Text Box 38"/>
          <p:cNvSpPr txBox="1">
            <a:spLocks noChangeArrowheads="1"/>
          </p:cNvSpPr>
          <p:nvPr/>
        </p:nvSpPr>
        <p:spPr bwMode="auto">
          <a:xfrm>
            <a:off x="2438400" y="4724400"/>
            <a:ext cx="8778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It’s a </a:t>
            </a:r>
          </a:p>
        </p:txBody>
      </p:sp>
      <p:sp>
        <p:nvSpPr>
          <p:cNvPr id="113703" name="Text Box 39"/>
          <p:cNvSpPr txBox="1">
            <a:spLocks noChangeArrowheads="1"/>
          </p:cNvSpPr>
          <p:nvPr/>
        </p:nvSpPr>
        <p:spPr bwMode="auto">
          <a:xfrm>
            <a:off x="914400" y="4648200"/>
            <a:ext cx="6915150" cy="1708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600" b="1"/>
              <a:t>Jambalaya!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3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3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3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3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3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3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3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0" grpId="0" build="p" autoUpdateAnimBg="0"/>
      <p:bldP spid="113701" grpId="0" build="p" autoUpdateAnimBg="0"/>
      <p:bldP spid="113702" grpId="0" autoUpdateAnimBg="0"/>
      <p:bldP spid="11370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3603625" cy="2528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Formulas:</a:t>
            </a:r>
          </a:p>
          <a:p>
            <a:r>
              <a:rPr lang="en-US" sz="3200"/>
              <a:t>F = mg    (Lifting)</a:t>
            </a:r>
          </a:p>
          <a:p>
            <a:r>
              <a:rPr lang="en-US" sz="3200"/>
              <a:t>F = </a:t>
            </a:r>
            <a:r>
              <a:rPr lang="en-US" sz="3200">
                <a:sym typeface="Symbol" pitchFamily="18" charset="2"/>
              </a:rPr>
              <a:t></a:t>
            </a:r>
            <a:r>
              <a:rPr lang="en-US" sz="3200"/>
              <a:t>mg  (Dragging)</a:t>
            </a:r>
          </a:p>
          <a:p>
            <a:r>
              <a:rPr lang="en-US" sz="3200"/>
              <a:t>P = W/t   (Power)</a:t>
            </a:r>
          </a:p>
          <a:p>
            <a:r>
              <a:rPr lang="en-US" sz="3200"/>
              <a:t>W = Fd   (Work)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4625975" y="76200"/>
            <a:ext cx="4265613" cy="3540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 - Power (in W)</a:t>
            </a:r>
          </a:p>
          <a:p>
            <a:r>
              <a:rPr lang="en-US" sz="3200"/>
              <a:t>W - Work (in J)</a:t>
            </a:r>
          </a:p>
          <a:p>
            <a:r>
              <a:rPr lang="en-US" sz="3200"/>
              <a:t>F - Force (in N)</a:t>
            </a:r>
          </a:p>
          <a:p>
            <a:r>
              <a:rPr lang="en-US" sz="3200"/>
              <a:t>d - distance (in m)</a:t>
            </a:r>
          </a:p>
          <a:p>
            <a:r>
              <a:rPr lang="en-US" sz="3200"/>
              <a:t>t - time (in s)</a:t>
            </a:r>
          </a:p>
          <a:p>
            <a:r>
              <a:rPr lang="en-US" sz="3200">
                <a:sym typeface="Symbol" pitchFamily="18" charset="2"/>
              </a:rPr>
              <a:t>m - mass (in kg)</a:t>
            </a:r>
          </a:p>
          <a:p>
            <a:r>
              <a:rPr lang="en-US" sz="3200">
                <a:sym typeface="Symbol" pitchFamily="18" charset="2"/>
              </a:rPr>
              <a:t> - coefficient of friction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0" y="3657600"/>
            <a:ext cx="9143999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Sample 1 - A 840 W winch can lift a 2350 kg Land Rover up 8.2 m into a tree in what time?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603625" cy="2528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Formulas:</a:t>
            </a:r>
          </a:p>
          <a:p>
            <a:r>
              <a:rPr lang="en-US" sz="3200"/>
              <a:t>F = mg    (Lifting)</a:t>
            </a:r>
          </a:p>
          <a:p>
            <a:r>
              <a:rPr lang="en-US" sz="3200"/>
              <a:t>F = </a:t>
            </a:r>
            <a:r>
              <a:rPr lang="en-US" sz="3200">
                <a:sym typeface="Symbol" pitchFamily="18" charset="2"/>
              </a:rPr>
              <a:t></a:t>
            </a:r>
            <a:r>
              <a:rPr lang="en-US" sz="3200"/>
              <a:t>mg  (Dragging)</a:t>
            </a:r>
          </a:p>
          <a:p>
            <a:r>
              <a:rPr lang="en-US" sz="3200"/>
              <a:t>P = W/t   (Power)</a:t>
            </a:r>
          </a:p>
          <a:p>
            <a:r>
              <a:rPr lang="en-US" sz="3200"/>
              <a:t>W = Fd   (Work)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25975" y="76200"/>
            <a:ext cx="4265613" cy="3540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 - Power (in W)</a:t>
            </a:r>
          </a:p>
          <a:p>
            <a:r>
              <a:rPr lang="en-US" sz="3200"/>
              <a:t>W - Work (in J)</a:t>
            </a:r>
          </a:p>
          <a:p>
            <a:r>
              <a:rPr lang="en-US" sz="3200"/>
              <a:t>F - Force (in N)</a:t>
            </a:r>
          </a:p>
          <a:p>
            <a:r>
              <a:rPr lang="en-US" sz="3200"/>
              <a:t>d - distance (in m)</a:t>
            </a:r>
          </a:p>
          <a:p>
            <a:r>
              <a:rPr lang="en-US" sz="3200"/>
              <a:t>t - time (in s)</a:t>
            </a:r>
          </a:p>
          <a:p>
            <a:r>
              <a:rPr lang="en-US" sz="3200">
                <a:sym typeface="Symbol" pitchFamily="18" charset="2"/>
              </a:rPr>
              <a:t>m - mass (in kg)</a:t>
            </a:r>
          </a:p>
          <a:p>
            <a:r>
              <a:rPr lang="en-US" sz="3200">
                <a:sym typeface="Symbol" pitchFamily="18" charset="2"/>
              </a:rPr>
              <a:t> - coefficient of friction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3673475"/>
            <a:ext cx="9143999" cy="2062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Sample 2  - Gumi </a:t>
            </a:r>
            <a:r>
              <a:rPr lang="en-US" sz="3200" dirty="0" err="1"/>
              <a:t>Baere</a:t>
            </a:r>
            <a:r>
              <a:rPr lang="en-US" sz="3200" dirty="0"/>
              <a:t> drags a 45.1 kg box that has a coefficient of friction between it and the floor of 0.34 a distance of 16 m in 11.7 seconds.  What is her power output?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77900" y="1066800"/>
            <a:ext cx="7191375" cy="3019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Power </a:t>
            </a:r>
            <a:r>
              <a:rPr lang="en-US" sz="9600"/>
              <a:t>Jambalaya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endParaRPr lang="en-US" sz="4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477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11700 W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839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F = mg = (560 kg)(9.8 N/kg) = 5488 N</a:t>
            </a:r>
          </a:p>
          <a:p>
            <a:pPr eaLnBrk="0" hangingPunct="0"/>
            <a:r>
              <a:rPr lang="en-US" sz="3200"/>
              <a:t>W = Fd = (5488 N)(3.2 m) = 17561.6 J</a:t>
            </a:r>
          </a:p>
          <a:p>
            <a:pPr eaLnBrk="0" hangingPunct="0"/>
            <a:r>
              <a:rPr lang="en-US" sz="3200"/>
              <a:t>P = W/t = (17561.6 J)/(1.5 s) = 11707.7 W</a:t>
            </a:r>
          </a:p>
          <a:p>
            <a:pPr eaLnBrk="0" hangingPunct="0"/>
            <a:endParaRPr lang="en-US" sz="320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What must be the power rating of a motor if it is to lift a 560 kg elevator up 3.2 m in 1.5 seconds?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08013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407 kg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839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P = W/t, W = Pt = (560 W)(37 s) = 20,720 J</a:t>
            </a:r>
          </a:p>
          <a:p>
            <a:pPr eaLnBrk="0" hangingPunct="0"/>
            <a:r>
              <a:rPr lang="en-US" sz="2800"/>
              <a:t>W = Fd, F = W/d = (20,720 J)/(5.2 m) = 3984.6 N</a:t>
            </a:r>
          </a:p>
          <a:p>
            <a:pPr eaLnBrk="0" hangingPunct="0"/>
            <a:r>
              <a:rPr lang="en-US" sz="2800"/>
              <a:t>F = mg, m = F/g = (3984.6 N)/(9.8 N/kg) = 406.6 kg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A 560. W winch can lift a car 5.2 m in 37 seconds.  What must be the mass of the car? 1 HP = 745.7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3746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.22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304800" y="3505200"/>
            <a:ext cx="85344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P = 2500 W</a:t>
            </a:r>
          </a:p>
          <a:p>
            <a:pPr eaLnBrk="0" hangingPunct="0"/>
            <a:r>
              <a:rPr lang="en-US"/>
              <a:t>P = W/t, W = Pt = (2500 W)(93 s) = 232500 J</a:t>
            </a:r>
          </a:p>
          <a:p>
            <a:pPr eaLnBrk="0" hangingPunct="0"/>
            <a:r>
              <a:rPr lang="en-US"/>
              <a:t>W = Fd, F = W/d = (232500 J)/(340 m) = 683.8 N</a:t>
            </a:r>
          </a:p>
          <a:p>
            <a:pPr eaLnBrk="0" hangingPunct="0"/>
            <a:r>
              <a:rPr lang="en-US"/>
              <a:t>F = </a:t>
            </a:r>
            <a:r>
              <a:rPr lang="en-US">
                <a:sym typeface="Symbol" pitchFamily="18" charset="2"/>
              </a:rPr>
              <a:t></a:t>
            </a:r>
            <a:r>
              <a:rPr lang="en-US"/>
              <a:t>mg,</a:t>
            </a:r>
            <a:r>
              <a:rPr lang="en-US">
                <a:sym typeface="Symbol" pitchFamily="18" charset="2"/>
              </a:rPr>
              <a:t></a:t>
            </a:r>
            <a:r>
              <a:rPr lang="en-US"/>
              <a:t>  = F/(mg) = (683.8 N)/</a:t>
            </a:r>
            <a:r>
              <a:rPr lang="en-US" sz="3200"/>
              <a:t>(</a:t>
            </a:r>
            <a:r>
              <a:rPr lang="en-US"/>
              <a:t>(312 kg)(9.8 N/kg)</a:t>
            </a:r>
            <a:r>
              <a:rPr lang="en-US" sz="3200"/>
              <a:t>) = .22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53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Red Elk leads a dog team that can put out 2.5 kW of power.  They skid a 312 kg sled a distance of 340 m in 93 seconds.  What must be the coefficient of friction?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461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2500 m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304800" y="3457575"/>
            <a:ext cx="8534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P = (150 HP)(745.7 W/HP) = 111855 W</a:t>
            </a:r>
          </a:p>
          <a:p>
            <a:pPr eaLnBrk="0" hangingPunct="0"/>
            <a:r>
              <a:rPr lang="en-US" sz="2800"/>
              <a:t>F = </a:t>
            </a:r>
            <a:r>
              <a:rPr lang="en-US" sz="2800">
                <a:sym typeface="Symbol" pitchFamily="18" charset="2"/>
              </a:rPr>
              <a:t></a:t>
            </a:r>
            <a:r>
              <a:rPr lang="en-US" sz="2800"/>
              <a:t>mg = (.78)(350 kg)(9.8 N/kg) = 2675.4 N</a:t>
            </a:r>
          </a:p>
          <a:p>
            <a:pPr eaLnBrk="0" hangingPunct="0"/>
            <a:r>
              <a:rPr lang="en-US" sz="2800"/>
              <a:t>P = W/t, W = Pt = (111855 W)(60 s) = 6711300 J</a:t>
            </a:r>
          </a:p>
          <a:p>
            <a:pPr eaLnBrk="0" hangingPunct="0"/>
            <a:r>
              <a:rPr lang="en-US" sz="2800"/>
              <a:t>W = Fd, d = W/F = (6711300 J)/(2675.4 N) = 2508 m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A 150 HP tractor can drag a 350 kg load how far in a minute if the coefficient of friction between the load and the ground is 0.78.  </a:t>
            </a:r>
          </a:p>
          <a:p>
            <a:r>
              <a:rPr lang="en-US" sz="4000" b="1"/>
              <a:t>1 HP = 745.7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Power </a:t>
            </a:r>
            <a:r>
              <a:rPr lang="en-US" sz="2800" b="1"/>
              <a:t>- The rate at which work is done</a:t>
            </a:r>
            <a:endParaRPr lang="en-US" sz="1000"/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228600" y="1301750"/>
            <a:ext cx="8686800" cy="25923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Power = Work/Time</a:t>
            </a:r>
          </a:p>
          <a:p>
            <a:r>
              <a:rPr lang="en-US" sz="4000" b="1"/>
              <a:t>P = W/</a:t>
            </a:r>
            <a:r>
              <a:rPr lang="en-US" sz="4000" b="1">
                <a:sym typeface="Symbol" pitchFamily="18" charset="2"/>
              </a:rPr>
              <a:t>t</a:t>
            </a:r>
            <a:endParaRPr lang="en-US" sz="4000" b="1"/>
          </a:p>
          <a:p>
            <a:pPr lvl="2">
              <a:buFontTx/>
              <a:buChar char="•"/>
            </a:pPr>
            <a:r>
              <a:rPr lang="en-US" sz="2800"/>
              <a:t>P = Power</a:t>
            </a:r>
          </a:p>
          <a:p>
            <a:pPr lvl="2">
              <a:buFontTx/>
              <a:buChar char="•"/>
            </a:pPr>
            <a:r>
              <a:rPr lang="en-US" sz="2800"/>
              <a:t>W - Work done</a:t>
            </a:r>
          </a:p>
          <a:p>
            <a:pPr lvl="2">
              <a:buFontTx/>
              <a:buChar char="•"/>
            </a:pPr>
            <a:r>
              <a:rPr lang="en-US" sz="2800">
                <a:sym typeface="Symbol" pitchFamily="18" charset="2"/>
              </a:rPr>
              <a:t>t - Time to do work</a:t>
            </a: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381000" y="3868738"/>
            <a:ext cx="8534400" cy="22272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 person does 145 J of work in 20.0 s.  What is power output?</a:t>
            </a:r>
          </a:p>
          <a:p>
            <a:pPr lvl="1"/>
            <a:r>
              <a:rPr lang="en-US" sz="2800"/>
              <a:t>P = W/</a:t>
            </a:r>
            <a:r>
              <a:rPr lang="en-US" sz="2800">
                <a:sym typeface="Symbol" pitchFamily="18" charset="2"/>
              </a:rPr>
              <a:t>t</a:t>
            </a:r>
            <a:r>
              <a:rPr lang="en-US" sz="2800"/>
              <a:t> = (145 J)/(20.0 s) = 7.25 J/s </a:t>
            </a:r>
          </a:p>
          <a:p>
            <a:pPr lvl="1"/>
            <a:r>
              <a:rPr lang="en-US" sz="2800"/>
              <a:t>= 7.25 Watts = 7.25 W</a:t>
            </a:r>
          </a:p>
          <a:p>
            <a:r>
              <a:rPr lang="en-US" sz="2800"/>
              <a:t>1 horsepower = 745.7 Watts, 1 kW = 1000 Watts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3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3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3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3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8" grpId="0" build="p" bldLvl="3" autoUpdateAnimBg="0"/>
      <p:bldP spid="8398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Power </a:t>
            </a:r>
            <a:r>
              <a:rPr lang="en-US" sz="2800" b="1"/>
              <a:t>- The rate at which work is done</a:t>
            </a:r>
            <a:endParaRPr lang="en-US" sz="100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1301750"/>
            <a:ext cx="8686800" cy="1373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power = work/time = (Fd)/t = F(d/t) = Fv</a:t>
            </a:r>
            <a:endParaRPr lang="en-US" sz="4000" b="1"/>
          </a:p>
          <a:p>
            <a:pPr lvl="2">
              <a:buFontTx/>
              <a:buChar char="•"/>
            </a:pPr>
            <a:r>
              <a:rPr lang="en-US" sz="2800"/>
              <a:t>F = Force to move something</a:t>
            </a:r>
          </a:p>
          <a:p>
            <a:pPr lvl="2">
              <a:buFontTx/>
              <a:buChar char="•"/>
            </a:pPr>
            <a:r>
              <a:rPr lang="en-US" sz="2800"/>
              <a:t>v = Velocity it is moving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381000" y="2895600"/>
            <a:ext cx="8534400" cy="30813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P  = Fv</a:t>
            </a:r>
          </a:p>
          <a:p>
            <a:r>
              <a:rPr lang="en-US" sz="2800"/>
              <a:t>My 30. HP van could go 25 m/s top speed.  What was the force resisting its motion?</a:t>
            </a:r>
          </a:p>
          <a:p>
            <a:r>
              <a:rPr lang="en-US" sz="2800"/>
              <a:t>1 horsepower = 745.7 Watts, 1 kW = 1000 Watts</a:t>
            </a:r>
          </a:p>
          <a:p>
            <a:r>
              <a:rPr lang="en-US" sz="2800"/>
              <a:t>power = (30 HP)(745.7 Watt/HP) = 22,371 W</a:t>
            </a:r>
          </a:p>
          <a:p>
            <a:r>
              <a:rPr lang="en-US" sz="2800"/>
              <a:t>P = Fv</a:t>
            </a:r>
          </a:p>
          <a:p>
            <a:r>
              <a:rPr lang="en-US" sz="2800"/>
              <a:t>22,371 W = F(25 m/s), F = 890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30513" y="1066800"/>
            <a:ext cx="34671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Power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endParaRPr lang="en-US"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953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288 W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16002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P = W/</a:t>
            </a:r>
            <a:r>
              <a:rPr lang="en-US" sz="2800">
                <a:sym typeface="Symbol" pitchFamily="18" charset="2"/>
              </a:rPr>
              <a:t>t</a:t>
            </a:r>
            <a:r>
              <a:rPr lang="en-US" sz="2800"/>
              <a:t>  </a:t>
            </a:r>
          </a:p>
          <a:p>
            <a:pPr eaLnBrk="0" hangingPunct="0"/>
            <a:r>
              <a:rPr lang="en-US" sz="2800"/>
              <a:t>= (613 J)/(2.13 s) = 288 W</a:t>
            </a:r>
            <a:endParaRPr lang="en-US" sz="2800">
              <a:sym typeface="Symbol" pitchFamily="18" charset="2"/>
            </a:endParaRPr>
          </a:p>
          <a:p>
            <a:pPr eaLnBrk="0" hangingPunct="0"/>
            <a:endParaRPr lang="en-US" sz="2800"/>
          </a:p>
        </p:txBody>
      </p:sp>
      <p:sp>
        <p:nvSpPr>
          <p:cNvPr id="6149" name="Text Box 23"/>
          <p:cNvSpPr txBox="1">
            <a:spLocks noChangeArrowheads="1"/>
          </p:cNvSpPr>
          <p:nvPr/>
        </p:nvSpPr>
        <p:spPr bwMode="auto">
          <a:xfrm>
            <a:off x="304800" y="136525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Joe Mama does 613 J of work in 2.13 seconds.  What is his power output?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476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5.28 s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P = W/</a:t>
            </a:r>
            <a:r>
              <a:rPr lang="en-US" sz="2800">
                <a:sym typeface="Symbol" pitchFamily="18" charset="2"/>
              </a:rPr>
              <a:t>t, 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t = W/P = (671 J)/(127 W) = 5.28 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Ima Wonder can put out 127 W of power.  What time will it take her to do 671 J of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000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67,000 J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P = (1.5 HP)(745.7 W/HP)</a:t>
            </a:r>
          </a:p>
          <a:p>
            <a:pPr eaLnBrk="0" hangingPunct="0"/>
            <a:r>
              <a:rPr lang="en-US" sz="2800"/>
              <a:t>t = 60 s</a:t>
            </a:r>
          </a:p>
          <a:p>
            <a:pPr eaLnBrk="0" hangingPunct="0"/>
            <a:r>
              <a:rPr lang="en-US" sz="2800"/>
              <a:t>P = W/</a:t>
            </a:r>
            <a:r>
              <a:rPr lang="en-US" sz="2800">
                <a:sym typeface="Symbol" pitchFamily="18" charset="2"/>
              </a:rPr>
              <a:t>t, 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W = Pt = (1118.55 W)(60 s) = 67113 J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What work does a 1.5 HP motor do in 1 minute?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953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230 W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P = Fv</a:t>
            </a:r>
          </a:p>
          <a:p>
            <a:pPr eaLnBrk="0" hangingPunct="0"/>
            <a:r>
              <a:rPr lang="en-US" sz="2800"/>
              <a:t>= (43 N)(5.3 m/s) = 227.9 W = 230 W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Bob N. Frappels slides a box with 43 N of force at a constant speed of 5.3 m/s.  What is his power output?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09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2.83 m/s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304800" y="294005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P = Fv</a:t>
            </a:r>
          </a:p>
          <a:p>
            <a:pPr eaLnBrk="0" hangingPunct="0"/>
            <a:r>
              <a:rPr lang="en-US" sz="2800"/>
              <a:t>v = P/F = (430 W)/(152 N) = 2.83 m/s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Frieda People can put out 430 W of power.  With what speed can she push a car if it takes 152 N to make it move at a constant velocity?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1092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383</cp:revision>
  <dcterms:created xsi:type="dcterms:W3CDTF">2001-03-01T17:38:38Z</dcterms:created>
  <dcterms:modified xsi:type="dcterms:W3CDTF">2016-01-25T22:01:34Z</dcterms:modified>
</cp:coreProperties>
</file>