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332" r:id="rId3"/>
    <p:sldId id="333" r:id="rId4"/>
    <p:sldId id="335" r:id="rId5"/>
    <p:sldId id="328" r:id="rId6"/>
    <p:sldId id="329" r:id="rId7"/>
    <p:sldId id="337" r:id="rId8"/>
    <p:sldId id="338" r:id="rId9"/>
    <p:sldId id="339" r:id="rId10"/>
    <p:sldId id="341" r:id="rId11"/>
    <p:sldId id="342" r:id="rId12"/>
    <p:sldId id="343" r:id="rId13"/>
    <p:sldId id="345" r:id="rId14"/>
    <p:sldId id="346" r:id="rId15"/>
    <p:sldId id="350" r:id="rId16"/>
    <p:sldId id="351" r:id="rId17"/>
    <p:sldId id="352" r:id="rId18"/>
    <p:sldId id="355" r:id="rId19"/>
    <p:sldId id="356" r:id="rId20"/>
    <p:sldId id="358" r:id="rId21"/>
    <p:sldId id="357" r:id="rId22"/>
    <p:sldId id="353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>
        <p:scale>
          <a:sx n="66" d="100"/>
          <a:sy n="66" d="100"/>
        </p:scale>
        <p:origin x="-2898" y="-10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4704E-1FC5-44C8-9B15-1B29F1AF94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B6A83-1C47-4CF0-86B9-84720DBF5B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71F7D-8B93-4E54-A7B9-DE207327C5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9F8EA-48D4-4837-8F76-02E04C0220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8D5C3-080B-48BC-8629-14E1CB6930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E6A27-2B23-4294-961A-3A71BA7C65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34C33-6670-4074-BF06-4033C19C60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3305D-711F-407C-8EE2-C99E510A68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3C465-870E-4262-B647-A56BE7738A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A0B6B-D793-4213-9EE8-3FE8865C96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7AAD4-DECA-40A6-8B1F-82DA08AE87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E387F9A-89B9-4785-929F-3654162A95F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1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slide" Target="slide5.xml"/><Relationship Id="rId4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7" Type="http://schemas.openxmlformats.org/officeDocument/2006/relationships/slide" Target="slide2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7.xml"/><Relationship Id="rId5" Type="http://schemas.openxmlformats.org/officeDocument/2006/relationships/slide" Target="slide16.xml"/><Relationship Id="rId4" Type="http://schemas.openxmlformats.org/officeDocument/2006/relationships/slide" Target="slide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305800" cy="484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Net Force</a:t>
            </a:r>
            <a:endParaRPr lang="en-US" sz="3200"/>
          </a:p>
          <a:p>
            <a:r>
              <a:rPr lang="en-US" sz="4400"/>
              <a:t>Contents:</a:t>
            </a:r>
          </a:p>
          <a:p>
            <a:pPr lvl="1">
              <a:buFontTx/>
              <a:buChar char="•"/>
            </a:pPr>
            <a:r>
              <a:rPr lang="en-US" sz="3200">
                <a:hlinkClick r:id="rId3" action="ppaction://hlinksldjump"/>
              </a:rPr>
              <a:t>What is the Net force</a:t>
            </a:r>
            <a:endParaRPr lang="en-US" sz="3200"/>
          </a:p>
          <a:p>
            <a:pPr lvl="1">
              <a:buFontTx/>
              <a:buChar char="•"/>
            </a:pPr>
            <a:r>
              <a:rPr lang="en-US" sz="3200">
                <a:hlinkClick r:id="rId4" action="ppaction://hlinksldjump"/>
              </a:rPr>
              <a:t>Using Newton’s Second law with more than one force</a:t>
            </a:r>
            <a:endParaRPr lang="en-US" sz="3200"/>
          </a:p>
          <a:p>
            <a:pPr lvl="1">
              <a:buFontTx/>
              <a:buChar char="•"/>
            </a:pPr>
            <a:r>
              <a:rPr lang="en-US" sz="3200">
                <a:hlinkClick r:id="rId5" action="ppaction://hlinksldjump"/>
              </a:rPr>
              <a:t>Whiteboard Net Force</a:t>
            </a:r>
            <a:endParaRPr lang="en-US" sz="3200"/>
          </a:p>
          <a:p>
            <a:pPr lvl="1">
              <a:buFontTx/>
              <a:buChar char="•"/>
            </a:pPr>
            <a:r>
              <a:rPr lang="en-US" sz="3200">
                <a:hlinkClick r:id="rId6" action="ppaction://hlinksldjump"/>
              </a:rPr>
              <a:t>Applying weight</a:t>
            </a:r>
            <a:endParaRPr lang="en-US" sz="3200"/>
          </a:p>
          <a:p>
            <a:pPr lvl="1">
              <a:buFontTx/>
              <a:buChar char="•"/>
            </a:pPr>
            <a:r>
              <a:rPr lang="en-US" sz="3200">
                <a:hlinkClick r:id="rId7" action="ppaction://hlinksldjump"/>
              </a:rPr>
              <a:t>Whiteboards with weight</a:t>
            </a:r>
            <a:endParaRPr lang="en-US" sz="3200"/>
          </a:p>
          <a:p>
            <a:endParaRPr lang="en-US"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3886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Net Force</a:t>
            </a:r>
            <a:r>
              <a:rPr lang="en-US" sz="4400" b="1"/>
              <a:t> – Example 3 </a:t>
            </a:r>
            <a:r>
              <a:rPr lang="en-US" sz="3600" b="1"/>
              <a:t>Using Weight</a:t>
            </a:r>
            <a:endParaRPr lang="en-US" sz="3200"/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7086600" y="2133600"/>
            <a:ext cx="1524000" cy="114300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5.0 kg</a:t>
            </a:r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6557963" y="609600"/>
            <a:ext cx="985837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35 N</a:t>
            </a:r>
          </a:p>
        </p:txBody>
      </p:sp>
      <p:sp>
        <p:nvSpPr>
          <p:cNvPr id="93196" name="Line 12"/>
          <p:cNvSpPr>
            <a:spLocks noChangeShapeType="1"/>
          </p:cNvSpPr>
          <p:nvPr/>
        </p:nvSpPr>
        <p:spPr bwMode="auto">
          <a:xfrm flipV="1">
            <a:off x="7848600" y="68580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98" name="Text Box 14"/>
          <p:cNvSpPr txBox="1">
            <a:spLocks noChangeArrowheads="1"/>
          </p:cNvSpPr>
          <p:nvPr/>
        </p:nvSpPr>
        <p:spPr bwMode="auto">
          <a:xfrm>
            <a:off x="4556125" y="1412875"/>
            <a:ext cx="2735263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Find the acceleration</a:t>
            </a:r>
          </a:p>
          <a:p>
            <a:r>
              <a:rPr lang="en-US"/>
              <a:t>(on Earth)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3733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Net Force</a:t>
            </a:r>
            <a:r>
              <a:rPr lang="en-US" sz="4400" b="1"/>
              <a:t> – Example 3 </a:t>
            </a:r>
            <a:r>
              <a:rPr lang="en-US" sz="3600" b="1"/>
              <a:t>Using Weight</a:t>
            </a:r>
            <a:endParaRPr lang="en-US" sz="3200"/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914400" y="2422525"/>
            <a:ext cx="4495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/>
              <a:t>Draw a Free Body Diagram:</a:t>
            </a:r>
          </a:p>
        </p:txBody>
      </p:sp>
      <p:sp>
        <p:nvSpPr>
          <p:cNvPr id="94219" name="Rectangle 11"/>
          <p:cNvSpPr>
            <a:spLocks noChangeArrowheads="1"/>
          </p:cNvSpPr>
          <p:nvPr/>
        </p:nvSpPr>
        <p:spPr bwMode="auto">
          <a:xfrm>
            <a:off x="5867400" y="2133600"/>
            <a:ext cx="1524000" cy="114300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5.0 kg</a:t>
            </a:r>
          </a:p>
        </p:txBody>
      </p:sp>
      <p:grpSp>
        <p:nvGrpSpPr>
          <p:cNvPr id="94222" name="Group 14"/>
          <p:cNvGrpSpPr>
            <a:grpSpLocks/>
          </p:cNvGrpSpPr>
          <p:nvPr/>
        </p:nvGrpSpPr>
        <p:grpSpPr bwMode="auto">
          <a:xfrm>
            <a:off x="6629400" y="685800"/>
            <a:ext cx="1062038" cy="1447800"/>
            <a:chOff x="4176" y="432"/>
            <a:chExt cx="669" cy="912"/>
          </a:xfrm>
        </p:grpSpPr>
        <p:sp>
          <p:nvSpPr>
            <p:cNvPr id="94220" name="Line 12"/>
            <p:cNvSpPr>
              <a:spLocks noChangeShapeType="1"/>
            </p:cNvSpPr>
            <p:nvPr/>
          </p:nvSpPr>
          <p:spPr bwMode="auto">
            <a:xfrm flipV="1">
              <a:off x="4176" y="432"/>
              <a:ext cx="0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21" name="Text Box 13"/>
            <p:cNvSpPr txBox="1">
              <a:spLocks noChangeArrowheads="1"/>
            </p:cNvSpPr>
            <p:nvPr/>
          </p:nvSpPr>
          <p:spPr bwMode="auto">
            <a:xfrm>
              <a:off x="4224" y="691"/>
              <a:ext cx="621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35 N</a:t>
              </a:r>
            </a:p>
          </p:txBody>
        </p:sp>
      </p:grpSp>
      <p:sp>
        <p:nvSpPr>
          <p:cNvPr id="94223" name="Text Box 15"/>
          <p:cNvSpPr txBox="1">
            <a:spLocks noChangeArrowheads="1"/>
          </p:cNvSpPr>
          <p:nvPr/>
        </p:nvSpPr>
        <p:spPr bwMode="auto">
          <a:xfrm>
            <a:off x="1676400" y="4114800"/>
            <a:ext cx="4222750" cy="1066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Don’t Forget the weight:</a:t>
            </a:r>
          </a:p>
          <a:p>
            <a:r>
              <a:rPr lang="en-US" sz="3200"/>
              <a:t>F = ma = 5.0*9.8 = 49 N</a:t>
            </a:r>
          </a:p>
        </p:txBody>
      </p:sp>
      <p:grpSp>
        <p:nvGrpSpPr>
          <p:cNvPr id="94226" name="Group 18"/>
          <p:cNvGrpSpPr>
            <a:grpSpLocks/>
          </p:cNvGrpSpPr>
          <p:nvPr/>
        </p:nvGrpSpPr>
        <p:grpSpPr bwMode="auto">
          <a:xfrm>
            <a:off x="6629400" y="3276600"/>
            <a:ext cx="1273175" cy="2057400"/>
            <a:chOff x="4176" y="2064"/>
            <a:chExt cx="802" cy="1296"/>
          </a:xfrm>
        </p:grpSpPr>
        <p:sp>
          <p:nvSpPr>
            <p:cNvPr id="94224" name="Line 16"/>
            <p:cNvSpPr>
              <a:spLocks noChangeShapeType="1"/>
            </p:cNvSpPr>
            <p:nvPr/>
          </p:nvSpPr>
          <p:spPr bwMode="auto">
            <a:xfrm>
              <a:off x="4176" y="2064"/>
              <a:ext cx="0" cy="12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25" name="Text Box 17"/>
            <p:cNvSpPr txBox="1">
              <a:spLocks noChangeArrowheads="1"/>
            </p:cNvSpPr>
            <p:nvPr/>
          </p:nvSpPr>
          <p:spPr bwMode="auto">
            <a:xfrm>
              <a:off x="4272" y="2419"/>
              <a:ext cx="706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-49 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4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4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4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4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 autoUpdateAnimBg="0"/>
      <p:bldP spid="94219" grpId="0" animBg="1" autoUpdateAnimBg="0"/>
      <p:bldP spid="9422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3429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Net Force</a:t>
            </a:r>
            <a:r>
              <a:rPr lang="en-US" sz="4400" b="1"/>
              <a:t> – Example 3 </a:t>
            </a:r>
            <a:r>
              <a:rPr lang="en-US" sz="3600" b="1"/>
              <a:t>Using Weight</a:t>
            </a:r>
            <a:endParaRPr lang="en-US" sz="3200"/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304800" y="2209800"/>
            <a:ext cx="51816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/>
              <a:t>F = ma</a:t>
            </a:r>
          </a:p>
          <a:p>
            <a:r>
              <a:rPr lang="en-US" sz="4000" b="1"/>
              <a:t>35 N – 49 N = (5.0 kg)a</a:t>
            </a:r>
          </a:p>
          <a:p>
            <a:r>
              <a:rPr lang="en-US" sz="4000" b="1"/>
              <a:t>-14 N = (5.0 kg)a </a:t>
            </a:r>
          </a:p>
          <a:p>
            <a:r>
              <a:rPr lang="en-US" sz="4000" b="1"/>
              <a:t>a = -2.8 m/s/s</a:t>
            </a:r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5867400" y="2133600"/>
            <a:ext cx="1524000" cy="114300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5.0 kg</a:t>
            </a:r>
          </a:p>
        </p:txBody>
      </p:sp>
      <p:grpSp>
        <p:nvGrpSpPr>
          <p:cNvPr id="95238" name="Group 6"/>
          <p:cNvGrpSpPr>
            <a:grpSpLocks/>
          </p:cNvGrpSpPr>
          <p:nvPr/>
        </p:nvGrpSpPr>
        <p:grpSpPr bwMode="auto">
          <a:xfrm>
            <a:off x="6629400" y="685800"/>
            <a:ext cx="1062038" cy="1447800"/>
            <a:chOff x="4176" y="432"/>
            <a:chExt cx="669" cy="912"/>
          </a:xfrm>
        </p:grpSpPr>
        <p:sp>
          <p:nvSpPr>
            <p:cNvPr id="95239" name="Line 7"/>
            <p:cNvSpPr>
              <a:spLocks noChangeShapeType="1"/>
            </p:cNvSpPr>
            <p:nvPr/>
          </p:nvSpPr>
          <p:spPr bwMode="auto">
            <a:xfrm flipV="1">
              <a:off x="4176" y="432"/>
              <a:ext cx="0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40" name="Text Box 8"/>
            <p:cNvSpPr txBox="1">
              <a:spLocks noChangeArrowheads="1"/>
            </p:cNvSpPr>
            <p:nvPr/>
          </p:nvSpPr>
          <p:spPr bwMode="auto">
            <a:xfrm>
              <a:off x="4224" y="691"/>
              <a:ext cx="621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35 N</a:t>
              </a:r>
            </a:p>
          </p:txBody>
        </p:sp>
      </p:grpSp>
      <p:grpSp>
        <p:nvGrpSpPr>
          <p:cNvPr id="95242" name="Group 10"/>
          <p:cNvGrpSpPr>
            <a:grpSpLocks/>
          </p:cNvGrpSpPr>
          <p:nvPr/>
        </p:nvGrpSpPr>
        <p:grpSpPr bwMode="auto">
          <a:xfrm>
            <a:off x="6629400" y="3276600"/>
            <a:ext cx="1273175" cy="2057400"/>
            <a:chOff x="4176" y="2064"/>
            <a:chExt cx="802" cy="1296"/>
          </a:xfrm>
        </p:grpSpPr>
        <p:sp>
          <p:nvSpPr>
            <p:cNvPr id="95243" name="Line 11"/>
            <p:cNvSpPr>
              <a:spLocks noChangeShapeType="1"/>
            </p:cNvSpPr>
            <p:nvPr/>
          </p:nvSpPr>
          <p:spPr bwMode="auto">
            <a:xfrm>
              <a:off x="4176" y="2064"/>
              <a:ext cx="0" cy="12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44" name="Text Box 12"/>
            <p:cNvSpPr txBox="1">
              <a:spLocks noChangeArrowheads="1"/>
            </p:cNvSpPr>
            <p:nvPr/>
          </p:nvSpPr>
          <p:spPr bwMode="auto">
            <a:xfrm>
              <a:off x="4272" y="2419"/>
              <a:ext cx="706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-49 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2532063" y="1066800"/>
            <a:ext cx="3738562" cy="2287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Using Weight</a:t>
            </a:r>
          </a:p>
          <a:p>
            <a:pPr algn="ctr"/>
            <a:r>
              <a:rPr lang="en-US" sz="4800">
                <a:hlinkClick r:id="rId3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5" action="ppaction://hlinksldjump"/>
              </a:rPr>
              <a:t>3</a:t>
            </a:r>
            <a:r>
              <a:rPr lang="en-US" sz="4800"/>
              <a:t> | </a:t>
            </a:r>
            <a:r>
              <a:rPr lang="en-US" sz="4800">
                <a:hlinkClick r:id="rId6" action="ppaction://hlinksldjump"/>
              </a:rPr>
              <a:t>4</a:t>
            </a:r>
            <a:r>
              <a:rPr lang="en-US" sz="4800"/>
              <a:t> | </a:t>
            </a:r>
            <a:r>
              <a:rPr lang="en-US" sz="4800">
                <a:hlinkClick r:id="rId7" action="ppaction://hlinksldjump"/>
              </a:rPr>
              <a:t>5</a:t>
            </a:r>
            <a:endParaRPr lang="en-US" sz="4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7350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2.7 m/s/s</a:t>
            </a: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7010400" y="2819400"/>
            <a:ext cx="1524000" cy="114300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8.0 kg</a:t>
            </a: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7848600" y="1554163"/>
            <a:ext cx="1290638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100. N</a:t>
            </a:r>
          </a:p>
        </p:txBody>
      </p:sp>
      <p:sp>
        <p:nvSpPr>
          <p:cNvPr id="98313" name="Text Box 9"/>
          <p:cNvSpPr txBox="1">
            <a:spLocks noChangeArrowheads="1"/>
          </p:cNvSpPr>
          <p:nvPr/>
        </p:nvSpPr>
        <p:spPr bwMode="auto">
          <a:xfrm>
            <a:off x="304800" y="914400"/>
            <a:ext cx="6248400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/>
              <a:t>F = ma, </a:t>
            </a:r>
          </a:p>
          <a:p>
            <a:r>
              <a:rPr lang="en-US" sz="3200" b="1"/>
              <a:t>weight = (8.0 kg)(9.80 N/kg)</a:t>
            </a:r>
          </a:p>
          <a:p>
            <a:r>
              <a:rPr lang="en-US" sz="3200" b="1"/>
              <a:t>= 78.4 N down</a:t>
            </a:r>
          </a:p>
          <a:p>
            <a:r>
              <a:rPr lang="en-US" sz="3200" b="1"/>
              <a:t>Making up +</a:t>
            </a:r>
          </a:p>
          <a:p>
            <a:r>
              <a:rPr lang="en-US" sz="3200" b="1"/>
              <a:t>&lt;100. N - 78.4&gt; = (8.0kg)a</a:t>
            </a:r>
          </a:p>
          <a:p>
            <a:r>
              <a:rPr lang="en-US" sz="3200" b="1"/>
              <a:t>21.6 N = (8.0kg)a</a:t>
            </a:r>
          </a:p>
          <a:p>
            <a:r>
              <a:rPr lang="en-US" sz="3200" b="1"/>
              <a:t>a = 2.7 m/s/s</a:t>
            </a:r>
          </a:p>
        </p:txBody>
      </p:sp>
      <p:sp>
        <p:nvSpPr>
          <p:cNvPr id="98314" name="Text Box 10"/>
          <p:cNvSpPr txBox="1">
            <a:spLocks noChangeArrowheads="1"/>
          </p:cNvSpPr>
          <p:nvPr/>
        </p:nvSpPr>
        <p:spPr bwMode="auto">
          <a:xfrm>
            <a:off x="304800" y="152400"/>
            <a:ext cx="830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/>
              <a:t>Find the acceleration:</a:t>
            </a:r>
            <a:endParaRPr lang="en-US" sz="3200"/>
          </a:p>
        </p:txBody>
      </p:sp>
      <p:sp>
        <p:nvSpPr>
          <p:cNvPr id="98315" name="Line 11"/>
          <p:cNvSpPr>
            <a:spLocks noChangeShapeType="1"/>
          </p:cNvSpPr>
          <p:nvPr/>
        </p:nvSpPr>
        <p:spPr bwMode="auto">
          <a:xfrm flipV="1">
            <a:off x="7696200" y="838200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8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8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8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8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8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8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83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83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7858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-1.8 m/s/s</a:t>
            </a: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7010400" y="2819400"/>
            <a:ext cx="1524000" cy="114300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15.0 kg</a:t>
            </a: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7848600" y="1554163"/>
            <a:ext cx="1290638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120. N</a:t>
            </a:r>
          </a:p>
        </p:txBody>
      </p:sp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304800" y="914400"/>
            <a:ext cx="6248400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/>
              <a:t>F = ma, </a:t>
            </a:r>
          </a:p>
          <a:p>
            <a:r>
              <a:rPr lang="en-US" sz="3200" b="1"/>
              <a:t>wt = (15.0 kg)(9.8 N/kg) = 147 N down</a:t>
            </a:r>
          </a:p>
          <a:p>
            <a:r>
              <a:rPr lang="en-US" sz="3200" b="1"/>
              <a:t>&lt;120. N - 147 N&gt; = (15.0kg)a</a:t>
            </a:r>
          </a:p>
          <a:p>
            <a:r>
              <a:rPr lang="en-US" sz="3200" b="1"/>
              <a:t>-27 N = (15.0kg)a</a:t>
            </a:r>
          </a:p>
          <a:p>
            <a:r>
              <a:rPr lang="en-US" sz="3200" b="1"/>
              <a:t>a = -1.8 m/s/s </a:t>
            </a:r>
          </a:p>
          <a:p>
            <a:r>
              <a:rPr lang="en-US" sz="3200" b="1"/>
              <a:t>It accelerates down</a:t>
            </a:r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304800" y="152400"/>
            <a:ext cx="830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/>
              <a:t>Find the acceleration:</a:t>
            </a:r>
            <a:endParaRPr lang="en-US" sz="3200"/>
          </a:p>
        </p:txBody>
      </p:sp>
      <p:sp>
        <p:nvSpPr>
          <p:cNvPr id="102408" name="Line 8"/>
          <p:cNvSpPr>
            <a:spLocks noChangeShapeType="1"/>
          </p:cNvSpPr>
          <p:nvPr/>
        </p:nvSpPr>
        <p:spPr bwMode="auto">
          <a:xfrm flipV="1">
            <a:off x="7696200" y="838200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6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5603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180 N</a:t>
            </a: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7010400" y="2819400"/>
            <a:ext cx="1524000" cy="114300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16 kg</a:t>
            </a: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7848600" y="1554163"/>
            <a:ext cx="409575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F</a:t>
            </a:r>
          </a:p>
        </p:txBody>
      </p:sp>
      <p:sp>
        <p:nvSpPr>
          <p:cNvPr id="103430" name="Text Box 6"/>
          <p:cNvSpPr txBox="1">
            <a:spLocks noChangeArrowheads="1"/>
          </p:cNvSpPr>
          <p:nvPr/>
        </p:nvSpPr>
        <p:spPr bwMode="auto">
          <a:xfrm>
            <a:off x="304800" y="914400"/>
            <a:ext cx="62484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/>
              <a:t>F = ma, </a:t>
            </a:r>
          </a:p>
          <a:p>
            <a:r>
              <a:rPr lang="en-US" sz="2800" b="1"/>
              <a:t>wt = (16 kg)(9.8 N/kg) = 156.8 N down</a:t>
            </a:r>
          </a:p>
          <a:p>
            <a:r>
              <a:rPr lang="en-US" sz="2800" b="1"/>
              <a:t>&lt;F – 156.8 N&gt; = (16.0 kg)(+1.5 m/s/s)</a:t>
            </a:r>
          </a:p>
          <a:p>
            <a:r>
              <a:rPr lang="en-US" sz="2800" b="1"/>
              <a:t>F – 156.8 N = 24 N</a:t>
            </a:r>
          </a:p>
          <a:p>
            <a:r>
              <a:rPr lang="en-US" sz="2800" b="1"/>
              <a:t>F = 180.8 N = </a:t>
            </a:r>
            <a:r>
              <a:rPr lang="en-US" sz="2800" b="1" u="sng"/>
              <a:t>180 N</a:t>
            </a:r>
            <a:r>
              <a:rPr lang="en-US" sz="2800" b="1"/>
              <a:t> </a:t>
            </a:r>
          </a:p>
        </p:txBody>
      </p:sp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304800" y="152400"/>
            <a:ext cx="830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/>
              <a:t>Find the force:</a:t>
            </a:r>
            <a:endParaRPr lang="en-US" sz="3200"/>
          </a:p>
        </p:txBody>
      </p:sp>
      <p:sp>
        <p:nvSpPr>
          <p:cNvPr id="103432" name="Line 8"/>
          <p:cNvSpPr>
            <a:spLocks noChangeShapeType="1"/>
          </p:cNvSpPr>
          <p:nvPr/>
        </p:nvSpPr>
        <p:spPr bwMode="auto">
          <a:xfrm flipV="1">
            <a:off x="7696200" y="838200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33" name="Text Box 9"/>
          <p:cNvSpPr txBox="1">
            <a:spLocks noChangeArrowheads="1"/>
          </p:cNvSpPr>
          <p:nvPr/>
        </p:nvSpPr>
        <p:spPr bwMode="auto">
          <a:xfrm>
            <a:off x="6553200" y="4114800"/>
            <a:ext cx="2265363" cy="1066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a = 1.5 m/s/s</a:t>
            </a:r>
          </a:p>
          <a:p>
            <a:r>
              <a:rPr lang="en-US" sz="3200"/>
              <a:t>(upward)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4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4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4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4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4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4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0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5603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636 N</a:t>
            </a:r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7010400" y="2819400"/>
            <a:ext cx="1524000" cy="114300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120. kg</a:t>
            </a: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7848600" y="1554163"/>
            <a:ext cx="409575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F</a:t>
            </a:r>
          </a:p>
        </p:txBody>
      </p:sp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304800" y="914400"/>
            <a:ext cx="62484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/>
              <a:t>F = ma, </a:t>
            </a:r>
          </a:p>
          <a:p>
            <a:r>
              <a:rPr lang="en-US" sz="2800" b="1"/>
              <a:t>wt = 1176 N downward</a:t>
            </a:r>
          </a:p>
          <a:p>
            <a:r>
              <a:rPr lang="en-US" sz="2800" b="1"/>
              <a:t>&lt;F – 1176 N&gt; = (120. kg)(-4.50 m/s/s)</a:t>
            </a:r>
          </a:p>
          <a:p>
            <a:r>
              <a:rPr lang="en-US" sz="2800" b="1"/>
              <a:t>F – 1176 N = -540 N</a:t>
            </a:r>
          </a:p>
          <a:p>
            <a:r>
              <a:rPr lang="en-US" sz="2800" b="1"/>
              <a:t>F = </a:t>
            </a:r>
            <a:r>
              <a:rPr lang="en-US" sz="2800" b="1" u="sng"/>
              <a:t>636 N</a:t>
            </a:r>
            <a:r>
              <a:rPr lang="en-US" sz="2800" b="1"/>
              <a:t> </a:t>
            </a:r>
          </a:p>
        </p:txBody>
      </p:sp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304800" y="152400"/>
            <a:ext cx="830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/>
              <a:t>Find the force:</a:t>
            </a:r>
            <a:endParaRPr lang="en-US" sz="3200"/>
          </a:p>
        </p:txBody>
      </p:sp>
      <p:sp>
        <p:nvSpPr>
          <p:cNvPr id="104456" name="Line 8"/>
          <p:cNvSpPr>
            <a:spLocks noChangeShapeType="1"/>
          </p:cNvSpPr>
          <p:nvPr/>
        </p:nvSpPr>
        <p:spPr bwMode="auto">
          <a:xfrm flipV="1">
            <a:off x="7696200" y="838200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57" name="Text Box 9"/>
          <p:cNvSpPr txBox="1">
            <a:spLocks noChangeArrowheads="1"/>
          </p:cNvSpPr>
          <p:nvPr/>
        </p:nvSpPr>
        <p:spPr bwMode="auto">
          <a:xfrm>
            <a:off x="4648200" y="4114800"/>
            <a:ext cx="4410075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/>
              <a:t>a = </a:t>
            </a:r>
            <a:r>
              <a:rPr lang="en-US" sz="3200" dirty="0" smtClean="0"/>
              <a:t>4.50 m/s/s </a:t>
            </a:r>
            <a:r>
              <a:rPr lang="en-US" sz="3200" u="sng" dirty="0" smtClean="0"/>
              <a:t>downward</a:t>
            </a:r>
            <a:endParaRPr lang="en-US" sz="32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4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4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4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4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4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4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44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44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4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72808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+1640 N</a:t>
            </a:r>
            <a:endParaRPr lang="en-US" sz="1200" dirty="0"/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7010400" y="2819400"/>
            <a:ext cx="1524000" cy="114300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 smtClean="0"/>
              <a:t>52.0 </a:t>
            </a:r>
            <a:r>
              <a:rPr lang="en-US" sz="3200" dirty="0"/>
              <a:t>kg</a:t>
            </a: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7848600" y="1554163"/>
            <a:ext cx="409575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F</a:t>
            </a:r>
          </a:p>
        </p:txBody>
      </p:sp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228600" y="2971800"/>
            <a:ext cx="6248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/>
              <a:t>F = ma, </a:t>
            </a:r>
            <a:endParaRPr lang="en-US" sz="2800" b="1" dirty="0" smtClean="0"/>
          </a:p>
          <a:p>
            <a:r>
              <a:rPr lang="en-US" sz="2800" b="1" dirty="0" smtClean="0"/>
              <a:t>a = +21.696 m/s/s (from kinematics)</a:t>
            </a:r>
            <a:endParaRPr lang="en-US" sz="2800" b="1" dirty="0"/>
          </a:p>
          <a:p>
            <a:r>
              <a:rPr lang="en-US" sz="2800" b="1" dirty="0"/>
              <a:t>wt = </a:t>
            </a:r>
            <a:r>
              <a:rPr lang="en-US" sz="2800" b="1" dirty="0" smtClean="0"/>
              <a:t>509.6N </a:t>
            </a:r>
            <a:r>
              <a:rPr lang="en-US" sz="2800" b="1" dirty="0"/>
              <a:t>downward</a:t>
            </a:r>
          </a:p>
          <a:p>
            <a:r>
              <a:rPr lang="en-US" sz="2800" b="1" dirty="0"/>
              <a:t>&lt;F – </a:t>
            </a:r>
            <a:r>
              <a:rPr lang="en-US" sz="2800" b="1" dirty="0" smtClean="0"/>
              <a:t>509.6N</a:t>
            </a:r>
            <a:r>
              <a:rPr lang="en-US" sz="2800" b="1" dirty="0"/>
              <a:t>&gt; = </a:t>
            </a:r>
            <a:r>
              <a:rPr lang="en-US" sz="2800" b="1" dirty="0" smtClean="0"/>
              <a:t>(52.0 </a:t>
            </a:r>
            <a:r>
              <a:rPr lang="en-US" sz="2800" b="1" dirty="0"/>
              <a:t>kg</a:t>
            </a:r>
            <a:r>
              <a:rPr lang="en-US" sz="2800" b="1" dirty="0" smtClean="0"/>
              <a:t>)(+21.696 </a:t>
            </a:r>
            <a:r>
              <a:rPr lang="en-US" sz="2800" b="1" dirty="0"/>
              <a:t>m/s/s)</a:t>
            </a:r>
          </a:p>
          <a:p>
            <a:r>
              <a:rPr lang="en-US" sz="2800" b="1" dirty="0" smtClean="0"/>
              <a:t>F </a:t>
            </a:r>
            <a:r>
              <a:rPr lang="en-US" sz="2800" b="1" dirty="0"/>
              <a:t>= </a:t>
            </a:r>
            <a:r>
              <a:rPr lang="en-US" sz="2800" b="1" u="sng" dirty="0" smtClean="0"/>
              <a:t>1637.8 N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304800" y="152400"/>
            <a:ext cx="6781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 smtClean="0"/>
              <a:t>A falling 52.0 kg rock climber hits the end of the rope going 13.5 m/s, and is stopped in a distance of 4.20 m.  What was the average force exerted to stop them?</a:t>
            </a:r>
            <a:endParaRPr lang="en-US" sz="2800" dirty="0"/>
          </a:p>
        </p:txBody>
      </p:sp>
      <p:sp>
        <p:nvSpPr>
          <p:cNvPr id="104456" name="Line 8"/>
          <p:cNvSpPr>
            <a:spLocks noChangeShapeType="1"/>
          </p:cNvSpPr>
          <p:nvPr/>
        </p:nvSpPr>
        <p:spPr bwMode="auto">
          <a:xfrm flipV="1">
            <a:off x="7696200" y="838200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4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4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4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4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4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4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44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44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4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68961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+61.6 N</a:t>
            </a:r>
            <a:endParaRPr lang="en-US" sz="1200" dirty="0"/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7010400" y="2819400"/>
            <a:ext cx="1524000" cy="114300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 smtClean="0"/>
              <a:t>65.0 </a:t>
            </a:r>
            <a:r>
              <a:rPr lang="en-US" sz="3200" dirty="0"/>
              <a:t>kg</a:t>
            </a: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7848600" y="1554163"/>
            <a:ext cx="409575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F</a:t>
            </a:r>
          </a:p>
        </p:txBody>
      </p:sp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228600" y="2971800"/>
            <a:ext cx="6248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/>
              <a:t>F = ma, </a:t>
            </a:r>
            <a:endParaRPr lang="en-US" sz="2800" b="1" dirty="0" smtClean="0"/>
          </a:p>
          <a:p>
            <a:r>
              <a:rPr lang="en-US" sz="2800" b="1" dirty="0" smtClean="0"/>
              <a:t>a = -8.853 m/s/s (from kinematics)</a:t>
            </a:r>
            <a:endParaRPr lang="en-US" sz="2800" b="1" dirty="0"/>
          </a:p>
          <a:p>
            <a:r>
              <a:rPr lang="en-US" sz="2800" b="1" dirty="0"/>
              <a:t>wt = </a:t>
            </a:r>
            <a:r>
              <a:rPr lang="en-US" sz="2800" b="1" dirty="0" smtClean="0"/>
              <a:t>637 downward</a:t>
            </a:r>
            <a:endParaRPr lang="en-US" sz="2800" b="1" dirty="0"/>
          </a:p>
          <a:p>
            <a:r>
              <a:rPr lang="en-US" sz="2800" b="1" dirty="0"/>
              <a:t>&lt;F – </a:t>
            </a:r>
            <a:r>
              <a:rPr lang="en-US" sz="2800" b="1" dirty="0" smtClean="0"/>
              <a:t>637 N&gt; </a:t>
            </a:r>
            <a:r>
              <a:rPr lang="en-US" sz="2800" b="1" dirty="0"/>
              <a:t>= </a:t>
            </a:r>
            <a:r>
              <a:rPr lang="en-US" sz="2800" b="1" dirty="0" smtClean="0"/>
              <a:t>(65.0 </a:t>
            </a:r>
            <a:r>
              <a:rPr lang="en-US" sz="2800" b="1" dirty="0"/>
              <a:t>kg</a:t>
            </a:r>
            <a:r>
              <a:rPr lang="en-US" sz="2800" b="1" dirty="0" smtClean="0"/>
              <a:t>)(-8.853 </a:t>
            </a:r>
            <a:r>
              <a:rPr lang="en-US" sz="2800" b="1" dirty="0"/>
              <a:t>m/s/s)</a:t>
            </a:r>
          </a:p>
          <a:p>
            <a:r>
              <a:rPr lang="en-US" sz="2800" b="1" dirty="0" smtClean="0"/>
              <a:t>F </a:t>
            </a:r>
            <a:r>
              <a:rPr lang="en-US" sz="2800" b="1" dirty="0"/>
              <a:t>= </a:t>
            </a:r>
            <a:r>
              <a:rPr lang="en-US" sz="2800" b="1" u="sng" dirty="0" smtClean="0"/>
              <a:t>61.58 N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304800" y="152400"/>
            <a:ext cx="6781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 smtClean="0"/>
              <a:t>A 65.0 kg dumbwaiter is going up at 5.80 m/s and is brought to rest in a distance of 1.90 m  What is the tension in the cable supporting it as it is stopping?</a:t>
            </a:r>
            <a:endParaRPr lang="en-US" sz="2800" dirty="0"/>
          </a:p>
        </p:txBody>
      </p:sp>
      <p:sp>
        <p:nvSpPr>
          <p:cNvPr id="104456" name="Line 8"/>
          <p:cNvSpPr>
            <a:spLocks noChangeShapeType="1"/>
          </p:cNvSpPr>
          <p:nvPr/>
        </p:nvSpPr>
        <p:spPr bwMode="auto">
          <a:xfrm flipV="1">
            <a:off x="7696200" y="838200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4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4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4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4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4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4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44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44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305800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Net Force</a:t>
            </a:r>
            <a:endParaRPr lang="en-US" sz="3200"/>
          </a:p>
          <a:p>
            <a:endParaRPr lang="en-US" sz="3200"/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304800" y="1646238"/>
            <a:ext cx="8534400" cy="295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/>
              <a:t>In F = ma</a:t>
            </a:r>
          </a:p>
          <a:p>
            <a:r>
              <a:rPr lang="en-US" sz="4000" b="1"/>
              <a:t>m = mass</a:t>
            </a:r>
          </a:p>
          <a:p>
            <a:r>
              <a:rPr lang="en-US" sz="4000" b="1"/>
              <a:t>a = acceleration</a:t>
            </a:r>
          </a:p>
          <a:p>
            <a:r>
              <a:rPr lang="en-US" sz="4000" b="1"/>
              <a:t>F = &lt;The vector sum of all the forces&gt;</a:t>
            </a:r>
            <a:endParaRPr lang="en-US" sz="2800"/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7848600" y="1554163"/>
            <a:ext cx="409575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F</a:t>
            </a:r>
          </a:p>
        </p:txBody>
      </p:sp>
      <p:sp>
        <p:nvSpPr>
          <p:cNvPr id="106503" name="Text Box 7"/>
          <p:cNvSpPr txBox="1">
            <a:spLocks noChangeArrowheads="1"/>
          </p:cNvSpPr>
          <p:nvPr/>
        </p:nvSpPr>
        <p:spPr bwMode="auto">
          <a:xfrm>
            <a:off x="304800" y="152400"/>
            <a:ext cx="830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 smtClean="0"/>
              <a:t>Unwise</a:t>
            </a:r>
            <a:endParaRPr lang="en-US" sz="3200" dirty="0"/>
          </a:p>
        </p:txBody>
      </p:sp>
      <p:sp>
        <p:nvSpPr>
          <p:cNvPr id="106504" name="Line 8"/>
          <p:cNvSpPr>
            <a:spLocks noChangeShapeType="1"/>
          </p:cNvSpPr>
          <p:nvPr/>
        </p:nvSpPr>
        <p:spPr bwMode="auto">
          <a:xfrm flipV="1">
            <a:off x="7696200" y="838200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505" name="Text Box 9"/>
          <p:cNvSpPr txBox="1">
            <a:spLocks noChangeArrowheads="1"/>
          </p:cNvSpPr>
          <p:nvPr/>
        </p:nvSpPr>
        <p:spPr bwMode="auto">
          <a:xfrm>
            <a:off x="4817174" y="4114800"/>
            <a:ext cx="4326826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/>
              <a:t>a = </a:t>
            </a:r>
            <a:r>
              <a:rPr lang="en-US" sz="3200" dirty="0" smtClean="0"/>
              <a:t>4.50 m/s/s downward</a:t>
            </a:r>
            <a:endParaRPr lang="en-US" sz="3200" dirty="0"/>
          </a:p>
        </p:txBody>
      </p:sp>
      <p:sp>
        <p:nvSpPr>
          <p:cNvPr id="106506" name="Text Box 10"/>
          <p:cNvSpPr txBox="1">
            <a:spLocks noChangeArrowheads="1"/>
          </p:cNvSpPr>
          <p:nvPr/>
        </p:nvSpPr>
        <p:spPr bwMode="auto">
          <a:xfrm>
            <a:off x="228600" y="762000"/>
            <a:ext cx="5349875" cy="39703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800" dirty="0"/>
              <a:t>Relationship between tension, weight and acceleration</a:t>
            </a:r>
          </a:p>
          <a:p>
            <a:pPr>
              <a:buFontTx/>
              <a:buChar char="•"/>
            </a:pPr>
            <a:r>
              <a:rPr lang="en-US" sz="2800" dirty="0"/>
              <a:t>Accelerating up = more than weight </a:t>
            </a:r>
            <a:r>
              <a:rPr lang="en-US" sz="1200" dirty="0"/>
              <a:t>(demo, elevators)</a:t>
            </a:r>
          </a:p>
          <a:p>
            <a:pPr>
              <a:buFontTx/>
              <a:buChar char="•"/>
            </a:pPr>
            <a:r>
              <a:rPr lang="en-US" sz="2800" dirty="0"/>
              <a:t>Accelerating down = less than weight </a:t>
            </a:r>
            <a:r>
              <a:rPr lang="en-US" sz="1200" dirty="0"/>
              <a:t>(demo, elevators, acceleration </a:t>
            </a:r>
            <a:r>
              <a:rPr lang="en-US" sz="1200" dirty="0" err="1"/>
              <a:t>vs</a:t>
            </a:r>
            <a:r>
              <a:rPr lang="en-US" sz="1200" dirty="0"/>
              <a:t> velocity)</a:t>
            </a:r>
          </a:p>
          <a:p>
            <a:pPr>
              <a:buFontTx/>
              <a:buChar char="•"/>
            </a:pPr>
            <a:r>
              <a:rPr lang="en-US" sz="2800" dirty="0"/>
              <a:t>Climbing </a:t>
            </a:r>
            <a:r>
              <a:rPr lang="en-US" sz="2800" dirty="0" smtClean="0"/>
              <a:t>ropes</a:t>
            </a:r>
          </a:p>
          <a:p>
            <a:pPr>
              <a:buFontTx/>
              <a:buChar char="•"/>
            </a:pPr>
            <a:r>
              <a:rPr lang="en-US" sz="2800" dirty="0" smtClean="0"/>
              <a:t>Stories</a:t>
            </a:r>
          </a:p>
          <a:p>
            <a:pPr>
              <a:buFontTx/>
              <a:buChar char="•"/>
            </a:pPr>
            <a:r>
              <a:rPr lang="en-US" sz="2800" dirty="0" smtClean="0"/>
              <a:t>Force Plate Demo</a:t>
            </a:r>
            <a:endParaRPr lang="en-US" sz="2800" dirty="0"/>
          </a:p>
        </p:txBody>
      </p:sp>
      <p:sp>
        <p:nvSpPr>
          <p:cNvPr id="106508" name="Rectangle 12"/>
          <p:cNvSpPr>
            <a:spLocks noChangeArrowheads="1"/>
          </p:cNvSpPr>
          <p:nvPr/>
        </p:nvSpPr>
        <p:spPr bwMode="auto">
          <a:xfrm>
            <a:off x="7010400" y="2819400"/>
            <a:ext cx="1524000" cy="114300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120. kg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6413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1.57 kg</a:t>
            </a:r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7010400" y="2819400"/>
            <a:ext cx="1524000" cy="114300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m</a:t>
            </a: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7772400" y="1554163"/>
            <a:ext cx="1290638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13.6 N</a:t>
            </a:r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304800" y="914400"/>
            <a:ext cx="6248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/>
              <a:t>F = ma, </a:t>
            </a:r>
          </a:p>
          <a:p>
            <a:r>
              <a:rPr lang="en-US" sz="2800" b="1"/>
              <a:t>wt = m(9.80 m/s/s) downward</a:t>
            </a:r>
          </a:p>
          <a:p>
            <a:r>
              <a:rPr lang="en-US" sz="2800" b="1"/>
              <a:t>&lt;13.6 – m(9.80 m/s/s)&gt; = m(-1.12 m/s/s)</a:t>
            </a:r>
          </a:p>
          <a:p>
            <a:r>
              <a:rPr lang="en-US" sz="2800" b="1"/>
              <a:t>13.6 N = m(9.80 m/s/s) - m(1.12 m/s/s)</a:t>
            </a:r>
          </a:p>
          <a:p>
            <a:r>
              <a:rPr lang="en-US" sz="2800" b="1"/>
              <a:t>13.6 N = m(9.80 m/s/s-1.12 m/s/s) </a:t>
            </a:r>
          </a:p>
          <a:p>
            <a:r>
              <a:rPr lang="en-US" sz="2800" b="1"/>
              <a:t>13.6 N = m(8.68 m/s/s)</a:t>
            </a:r>
          </a:p>
          <a:p>
            <a:r>
              <a:rPr lang="en-US" sz="2800" b="1"/>
              <a:t>m = 1.5668 kg = </a:t>
            </a:r>
            <a:r>
              <a:rPr lang="en-US" sz="2800" b="1" u="sng"/>
              <a:t>1.57 kg</a:t>
            </a:r>
            <a:r>
              <a:rPr lang="en-US" sz="2800" b="1"/>
              <a:t> </a:t>
            </a:r>
          </a:p>
        </p:txBody>
      </p:sp>
      <p:sp>
        <p:nvSpPr>
          <p:cNvPr id="105479" name="Text Box 7"/>
          <p:cNvSpPr txBox="1">
            <a:spLocks noChangeArrowheads="1"/>
          </p:cNvSpPr>
          <p:nvPr/>
        </p:nvSpPr>
        <p:spPr bwMode="auto">
          <a:xfrm>
            <a:off x="304800" y="152400"/>
            <a:ext cx="830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/>
              <a:t>Find the mass:</a:t>
            </a:r>
            <a:endParaRPr lang="en-US" sz="3200"/>
          </a:p>
        </p:txBody>
      </p:sp>
      <p:sp>
        <p:nvSpPr>
          <p:cNvPr id="105480" name="Line 8"/>
          <p:cNvSpPr>
            <a:spLocks noChangeShapeType="1"/>
          </p:cNvSpPr>
          <p:nvPr/>
        </p:nvSpPr>
        <p:spPr bwMode="auto">
          <a:xfrm flipV="1">
            <a:off x="7696200" y="838200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81" name="Text Box 9"/>
          <p:cNvSpPr txBox="1">
            <a:spLocks noChangeArrowheads="1"/>
          </p:cNvSpPr>
          <p:nvPr/>
        </p:nvSpPr>
        <p:spPr bwMode="auto">
          <a:xfrm>
            <a:off x="4419600" y="4114800"/>
            <a:ext cx="4602163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/>
              <a:t>a = 1.12 </a:t>
            </a:r>
            <a:r>
              <a:rPr lang="en-US" sz="3200" dirty="0" smtClean="0"/>
              <a:t>m/s/s downward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54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54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54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54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54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54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54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54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54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54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54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54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8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305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Net Force</a:t>
            </a:r>
            <a:r>
              <a:rPr lang="en-US" sz="4400" b="1"/>
              <a:t> – Example 1 </a:t>
            </a:r>
            <a:r>
              <a:rPr lang="en-US" sz="3600" b="1"/>
              <a:t>Finding acceleration</a:t>
            </a:r>
            <a:endParaRPr lang="en-US" sz="3200"/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304800" y="3276600"/>
            <a:ext cx="85344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/>
              <a:t>F = ma</a:t>
            </a:r>
          </a:p>
          <a:p>
            <a:r>
              <a:rPr lang="en-US" sz="4000" b="1"/>
              <a:t>Making to the right +</a:t>
            </a:r>
          </a:p>
          <a:p>
            <a:r>
              <a:rPr lang="en-US" sz="4000" b="1"/>
              <a:t>&lt;+17.0 N – 9.0 N&gt; = (5.0kg)a</a:t>
            </a:r>
          </a:p>
          <a:p>
            <a:r>
              <a:rPr lang="en-US" sz="4000" b="1"/>
              <a:t>8.0 N = (5.0kg)a</a:t>
            </a:r>
          </a:p>
          <a:p>
            <a:r>
              <a:rPr lang="en-US" sz="4000" b="1"/>
              <a:t>a = (8.0 N)/(5.0kg) = 1.6 m/s/s</a:t>
            </a:r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3581400" y="1981200"/>
            <a:ext cx="1524000" cy="114300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5.0 kg</a:t>
            </a:r>
          </a:p>
        </p:txBody>
      </p:sp>
      <p:sp>
        <p:nvSpPr>
          <p:cNvPr id="84999" name="Line 7"/>
          <p:cNvSpPr>
            <a:spLocks noChangeShapeType="1"/>
          </p:cNvSpPr>
          <p:nvPr/>
        </p:nvSpPr>
        <p:spPr bwMode="auto">
          <a:xfrm>
            <a:off x="5105400" y="25146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00" name="Line 8"/>
          <p:cNvSpPr>
            <a:spLocks noChangeShapeType="1"/>
          </p:cNvSpPr>
          <p:nvPr/>
        </p:nvSpPr>
        <p:spPr bwMode="auto">
          <a:xfrm flipH="1">
            <a:off x="1676400" y="25146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6156325" y="1771650"/>
            <a:ext cx="1290638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17.0 N</a:t>
            </a:r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2209800" y="1828800"/>
            <a:ext cx="1087438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9.0 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305800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Net Force</a:t>
            </a:r>
            <a:r>
              <a:rPr lang="en-US" sz="4400" b="1"/>
              <a:t> – Example 2 </a:t>
            </a:r>
            <a:r>
              <a:rPr lang="en-US" sz="3200" b="1"/>
              <a:t>Finding an unknown force</a:t>
            </a:r>
            <a:endParaRPr lang="en-US" sz="2800"/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304800" y="3276600"/>
            <a:ext cx="88392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/>
              <a:t>F = ma</a:t>
            </a:r>
          </a:p>
          <a:p>
            <a:r>
              <a:rPr lang="en-US" sz="4000" b="1"/>
              <a:t>Making to the right +</a:t>
            </a:r>
          </a:p>
          <a:p>
            <a:r>
              <a:rPr lang="en-US" sz="4000" b="1"/>
              <a:t>&lt;+450. N + F&gt; = (35.0kg)(+9.0 m/s/s)</a:t>
            </a:r>
          </a:p>
          <a:p>
            <a:r>
              <a:rPr lang="en-US" sz="4000" b="1"/>
              <a:t>450. N + F = 315 N</a:t>
            </a:r>
          </a:p>
          <a:p>
            <a:r>
              <a:rPr lang="en-US" sz="4000" b="1"/>
              <a:t>F = 315 N - 450. N = -135 N (to the left)</a:t>
            </a:r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3581400" y="1581150"/>
            <a:ext cx="1524000" cy="114300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35.0 kg</a:t>
            </a:r>
          </a:p>
        </p:txBody>
      </p:sp>
      <p:sp>
        <p:nvSpPr>
          <p:cNvPr id="87046" name="Line 6"/>
          <p:cNvSpPr>
            <a:spLocks noChangeShapeType="1"/>
          </p:cNvSpPr>
          <p:nvPr/>
        </p:nvSpPr>
        <p:spPr bwMode="auto">
          <a:xfrm>
            <a:off x="5105400" y="211455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6156325" y="1371600"/>
            <a:ext cx="1290638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450. N</a:t>
            </a:r>
          </a:p>
        </p:txBody>
      </p:sp>
      <p:sp>
        <p:nvSpPr>
          <p:cNvPr id="87049" name="Text Box 9"/>
          <p:cNvSpPr txBox="1">
            <a:spLocks noChangeArrowheads="1"/>
          </p:cNvSpPr>
          <p:nvPr/>
        </p:nvSpPr>
        <p:spPr bwMode="auto">
          <a:xfrm>
            <a:off x="4038600" y="990600"/>
            <a:ext cx="1203325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F = ??</a:t>
            </a:r>
          </a:p>
        </p:txBody>
      </p:sp>
      <p:sp>
        <p:nvSpPr>
          <p:cNvPr id="87050" name="Line 10"/>
          <p:cNvSpPr>
            <a:spLocks noChangeShapeType="1"/>
          </p:cNvSpPr>
          <p:nvPr/>
        </p:nvSpPr>
        <p:spPr bwMode="auto">
          <a:xfrm>
            <a:off x="5410200" y="25146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51" name="Text Box 11"/>
          <p:cNvSpPr txBox="1">
            <a:spLocks noChangeArrowheads="1"/>
          </p:cNvSpPr>
          <p:nvPr/>
        </p:nvSpPr>
        <p:spPr bwMode="auto">
          <a:xfrm>
            <a:off x="5410200" y="2590800"/>
            <a:ext cx="2265363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a = 9.0 m/s/s</a:t>
            </a:r>
          </a:p>
        </p:txBody>
      </p:sp>
      <p:sp>
        <p:nvSpPr>
          <p:cNvPr id="87052" name="Text Box 12"/>
          <p:cNvSpPr txBox="1">
            <a:spLocks noChangeArrowheads="1"/>
          </p:cNvSpPr>
          <p:nvPr/>
        </p:nvSpPr>
        <p:spPr bwMode="auto">
          <a:xfrm>
            <a:off x="365125" y="1717675"/>
            <a:ext cx="2759075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Some other force is acting on the block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2667000" y="1066800"/>
            <a:ext cx="3467100" cy="2287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Net Force 1</a:t>
            </a:r>
          </a:p>
          <a:p>
            <a:pPr algn="ctr"/>
            <a:r>
              <a:rPr lang="en-US" sz="4800">
                <a:hlinkClick r:id="rId3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3</a:t>
            </a:r>
            <a:r>
              <a:rPr lang="en-US" sz="4800"/>
              <a:t> | </a:t>
            </a:r>
            <a:r>
              <a:rPr lang="en-US" sz="4800">
                <a:hlinkClick r:id="rId5" action="ppaction://hlinksldjump"/>
              </a:rPr>
              <a:t>4</a:t>
            </a:r>
            <a:endParaRPr lang="en-US" sz="4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7350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.80 m/s/s</a:t>
            </a:r>
          </a:p>
        </p:txBody>
      </p:sp>
      <p:sp>
        <p:nvSpPr>
          <p:cNvPr id="80910" name="Rectangle 14"/>
          <p:cNvSpPr>
            <a:spLocks noChangeArrowheads="1"/>
          </p:cNvSpPr>
          <p:nvPr/>
        </p:nvSpPr>
        <p:spPr bwMode="auto">
          <a:xfrm>
            <a:off x="3581400" y="1066800"/>
            <a:ext cx="1524000" cy="114300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5.0 kg</a:t>
            </a:r>
          </a:p>
        </p:txBody>
      </p:sp>
      <p:sp>
        <p:nvSpPr>
          <p:cNvPr id="80911" name="Line 15"/>
          <p:cNvSpPr>
            <a:spLocks noChangeShapeType="1"/>
          </p:cNvSpPr>
          <p:nvPr/>
        </p:nvSpPr>
        <p:spPr bwMode="auto">
          <a:xfrm>
            <a:off x="5105400" y="16002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12" name="Line 16"/>
          <p:cNvSpPr>
            <a:spLocks noChangeShapeType="1"/>
          </p:cNvSpPr>
          <p:nvPr/>
        </p:nvSpPr>
        <p:spPr bwMode="auto">
          <a:xfrm flipH="1">
            <a:off x="1676400" y="16002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13" name="Text Box 17"/>
          <p:cNvSpPr txBox="1">
            <a:spLocks noChangeArrowheads="1"/>
          </p:cNvSpPr>
          <p:nvPr/>
        </p:nvSpPr>
        <p:spPr bwMode="auto">
          <a:xfrm>
            <a:off x="6156325" y="857250"/>
            <a:ext cx="1087438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7.0 N</a:t>
            </a:r>
          </a:p>
        </p:txBody>
      </p:sp>
      <p:sp>
        <p:nvSpPr>
          <p:cNvPr id="80914" name="Text Box 18"/>
          <p:cNvSpPr txBox="1">
            <a:spLocks noChangeArrowheads="1"/>
          </p:cNvSpPr>
          <p:nvPr/>
        </p:nvSpPr>
        <p:spPr bwMode="auto">
          <a:xfrm>
            <a:off x="2209800" y="914400"/>
            <a:ext cx="1087438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3.0 N</a:t>
            </a:r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304800" y="2362200"/>
            <a:ext cx="85344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/>
              <a:t>F = ma</a:t>
            </a:r>
          </a:p>
          <a:p>
            <a:r>
              <a:rPr lang="en-US" sz="4000" b="1"/>
              <a:t>Making to the right +</a:t>
            </a:r>
          </a:p>
          <a:p>
            <a:r>
              <a:rPr lang="en-US" sz="4000" b="1"/>
              <a:t>&lt;7.0 N – 3.0 N&gt; = (5.0kg)a</a:t>
            </a:r>
          </a:p>
          <a:p>
            <a:r>
              <a:rPr lang="en-US" sz="4000" b="1"/>
              <a:t>4.0 N = (5.0kg)a</a:t>
            </a:r>
          </a:p>
          <a:p>
            <a:r>
              <a:rPr lang="en-US" sz="4000" b="1"/>
              <a:t>a = .80 m/s/s</a:t>
            </a:r>
          </a:p>
        </p:txBody>
      </p:sp>
      <p:sp>
        <p:nvSpPr>
          <p:cNvPr id="80918" name="Text Box 22"/>
          <p:cNvSpPr txBox="1">
            <a:spLocks noChangeArrowheads="1"/>
          </p:cNvSpPr>
          <p:nvPr/>
        </p:nvSpPr>
        <p:spPr bwMode="auto">
          <a:xfrm>
            <a:off x="304800" y="152400"/>
            <a:ext cx="830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/>
              <a:t>Find the acceleration: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0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0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7858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-.17 m/s/s</a:t>
            </a: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3581400" y="1066800"/>
            <a:ext cx="1524000" cy="114300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23.0 kg</a:t>
            </a:r>
          </a:p>
        </p:txBody>
      </p:sp>
      <p:sp>
        <p:nvSpPr>
          <p:cNvPr id="89093" name="Line 5"/>
          <p:cNvSpPr>
            <a:spLocks noChangeShapeType="1"/>
          </p:cNvSpPr>
          <p:nvPr/>
        </p:nvSpPr>
        <p:spPr bwMode="auto">
          <a:xfrm>
            <a:off x="5105400" y="16002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 flipH="1">
            <a:off x="1676400" y="16002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6156325" y="857250"/>
            <a:ext cx="1087438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5.0 N</a:t>
            </a:r>
          </a:p>
        </p:txBody>
      </p:sp>
      <p:sp>
        <p:nvSpPr>
          <p:cNvPr id="89096" name="Text Box 8"/>
          <p:cNvSpPr txBox="1">
            <a:spLocks noChangeArrowheads="1"/>
          </p:cNvSpPr>
          <p:nvPr/>
        </p:nvSpPr>
        <p:spPr bwMode="auto">
          <a:xfrm>
            <a:off x="2209800" y="1020763"/>
            <a:ext cx="1087438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3.0 N</a:t>
            </a:r>
          </a:p>
        </p:txBody>
      </p:sp>
      <p:sp>
        <p:nvSpPr>
          <p:cNvPr id="89097" name="Text Box 9"/>
          <p:cNvSpPr txBox="1">
            <a:spLocks noChangeArrowheads="1"/>
          </p:cNvSpPr>
          <p:nvPr/>
        </p:nvSpPr>
        <p:spPr bwMode="auto">
          <a:xfrm>
            <a:off x="304800" y="2362200"/>
            <a:ext cx="85344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/>
              <a:t>F = ma</a:t>
            </a:r>
          </a:p>
          <a:p>
            <a:r>
              <a:rPr lang="en-US" sz="4000" b="1"/>
              <a:t>&lt;5.0 N – 3.0 N – 6.0 N&gt; = (23.0kg)a</a:t>
            </a:r>
          </a:p>
          <a:p>
            <a:r>
              <a:rPr lang="en-US" sz="4000" b="1"/>
              <a:t>-4.0 N = (23.0kg)a</a:t>
            </a:r>
          </a:p>
          <a:p>
            <a:r>
              <a:rPr lang="en-US" sz="4000" b="1"/>
              <a:t>a = -.1739 = -</a:t>
            </a:r>
            <a:r>
              <a:rPr lang="en-US" sz="4000" b="1" u="sng"/>
              <a:t>.17 m/s/s</a:t>
            </a:r>
          </a:p>
        </p:txBody>
      </p:sp>
      <p:sp>
        <p:nvSpPr>
          <p:cNvPr id="89098" name="Text Box 10"/>
          <p:cNvSpPr txBox="1">
            <a:spLocks noChangeArrowheads="1"/>
          </p:cNvSpPr>
          <p:nvPr/>
        </p:nvSpPr>
        <p:spPr bwMode="auto">
          <a:xfrm>
            <a:off x="304800" y="152400"/>
            <a:ext cx="830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/>
              <a:t>Find the acceleration:</a:t>
            </a:r>
            <a:endParaRPr lang="en-US" sz="3200"/>
          </a:p>
        </p:txBody>
      </p:sp>
      <p:sp>
        <p:nvSpPr>
          <p:cNvPr id="89099" name="Line 11"/>
          <p:cNvSpPr>
            <a:spLocks noChangeShapeType="1"/>
          </p:cNvSpPr>
          <p:nvPr/>
        </p:nvSpPr>
        <p:spPr bwMode="auto">
          <a:xfrm flipH="1">
            <a:off x="533400" y="1905000"/>
            <a:ext cx="304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100" name="Text Box 12"/>
          <p:cNvSpPr txBox="1">
            <a:spLocks noChangeArrowheads="1"/>
          </p:cNvSpPr>
          <p:nvPr/>
        </p:nvSpPr>
        <p:spPr bwMode="auto">
          <a:xfrm>
            <a:off x="2057400" y="1828800"/>
            <a:ext cx="1087438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6.0 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9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9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5349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-13 N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3581400" y="1066800"/>
            <a:ext cx="1524000" cy="114300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452 kg</a:t>
            </a:r>
          </a:p>
        </p:txBody>
      </p:sp>
      <p:sp>
        <p:nvSpPr>
          <p:cNvPr id="90117" name="Line 5"/>
          <p:cNvSpPr>
            <a:spLocks noChangeShapeType="1"/>
          </p:cNvSpPr>
          <p:nvPr/>
        </p:nvSpPr>
        <p:spPr bwMode="auto">
          <a:xfrm>
            <a:off x="5105400" y="16002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6096000" y="1066800"/>
            <a:ext cx="1290638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67.3 N</a:t>
            </a: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4038600" y="457200"/>
            <a:ext cx="1203325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F = ??</a:t>
            </a:r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304800" y="2362200"/>
            <a:ext cx="85344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/>
              <a:t>F = ma</a:t>
            </a:r>
          </a:p>
          <a:p>
            <a:r>
              <a:rPr lang="en-US" sz="4000" b="1"/>
              <a:t>&lt;67.3 N + F&gt; = (452 kg)(.12 m/s/s)</a:t>
            </a:r>
          </a:p>
          <a:p>
            <a:r>
              <a:rPr lang="en-US" sz="4000" b="1"/>
              <a:t>&lt;67.3 N + F&gt; = 54.24 N</a:t>
            </a:r>
          </a:p>
          <a:p>
            <a:r>
              <a:rPr lang="en-US" sz="4000" b="1"/>
              <a:t>F = 54.24 N  - 67.3 N </a:t>
            </a:r>
          </a:p>
          <a:p>
            <a:r>
              <a:rPr lang="en-US" sz="4000" b="1"/>
              <a:t>F = -13.06 = -</a:t>
            </a:r>
            <a:r>
              <a:rPr lang="en-US" sz="4000" b="1" u="sng"/>
              <a:t>13 N</a:t>
            </a:r>
          </a:p>
        </p:txBody>
      </p:sp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304800" y="152400"/>
            <a:ext cx="830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/>
              <a:t>Find the other force:</a:t>
            </a:r>
            <a:endParaRPr lang="en-US" sz="3200"/>
          </a:p>
        </p:txBody>
      </p:sp>
      <p:sp>
        <p:nvSpPr>
          <p:cNvPr id="90126" name="Text Box 14"/>
          <p:cNvSpPr txBox="1">
            <a:spLocks noChangeArrowheads="1"/>
          </p:cNvSpPr>
          <p:nvPr/>
        </p:nvSpPr>
        <p:spPr bwMode="auto">
          <a:xfrm>
            <a:off x="3657600" y="2362200"/>
            <a:ext cx="4394152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/>
              <a:t>a = </a:t>
            </a:r>
            <a:r>
              <a:rPr lang="en-US" sz="3200" dirty="0" smtClean="0"/>
              <a:t>0.12 m/s/s to the right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0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0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0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2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6111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-770 N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3581400" y="1066800"/>
            <a:ext cx="1524000" cy="114300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2100 kg</a:t>
            </a:r>
          </a:p>
        </p:txBody>
      </p:sp>
      <p:sp>
        <p:nvSpPr>
          <p:cNvPr id="91141" name="Line 5"/>
          <p:cNvSpPr>
            <a:spLocks noChangeShapeType="1"/>
          </p:cNvSpPr>
          <p:nvPr/>
        </p:nvSpPr>
        <p:spPr bwMode="auto">
          <a:xfrm>
            <a:off x="5105400" y="16002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6096000" y="1066800"/>
            <a:ext cx="1189038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580 N</a:t>
            </a: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4162425" y="457200"/>
            <a:ext cx="105410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F ???</a:t>
            </a:r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304800" y="2879725"/>
            <a:ext cx="85344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/>
              <a:t>F = ma</a:t>
            </a:r>
          </a:p>
          <a:p>
            <a:r>
              <a:rPr lang="en-US" sz="3200" b="1" dirty="0"/>
              <a:t>&lt;580 N - 125 N + F&gt; = (2100 kg)(-.15 m/s/s)</a:t>
            </a:r>
          </a:p>
          <a:p>
            <a:r>
              <a:rPr lang="en-US" sz="3200" b="1" dirty="0"/>
              <a:t>455 N + F = -315 N</a:t>
            </a:r>
          </a:p>
          <a:p>
            <a:r>
              <a:rPr lang="en-US" sz="3200" b="1" dirty="0"/>
              <a:t>F = </a:t>
            </a:r>
            <a:r>
              <a:rPr lang="en-US" sz="3200" b="1" u="sng" dirty="0"/>
              <a:t>-770 N</a:t>
            </a:r>
            <a:r>
              <a:rPr lang="en-US" sz="3200" b="1" dirty="0"/>
              <a:t> (To the LEFT)</a:t>
            </a:r>
            <a:endParaRPr lang="en-US" sz="3200" b="1" u="sng" dirty="0"/>
          </a:p>
        </p:txBody>
      </p:sp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304800" y="152400"/>
            <a:ext cx="830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/>
              <a:t>Find the other force:</a:t>
            </a:r>
            <a:endParaRPr lang="en-US" sz="3200"/>
          </a:p>
        </p:txBody>
      </p:sp>
      <p:sp>
        <p:nvSpPr>
          <p:cNvPr id="91148" name="Text Box 12"/>
          <p:cNvSpPr txBox="1">
            <a:spLocks noChangeArrowheads="1"/>
          </p:cNvSpPr>
          <p:nvPr/>
        </p:nvSpPr>
        <p:spPr bwMode="auto">
          <a:xfrm>
            <a:off x="3505200" y="2392363"/>
            <a:ext cx="4166525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/>
              <a:t>a = </a:t>
            </a:r>
            <a:r>
              <a:rPr lang="en-US" sz="3200" dirty="0" smtClean="0"/>
              <a:t>0.15 m/s/s to the </a:t>
            </a:r>
            <a:r>
              <a:rPr lang="en-US" sz="3200" u="sng" dirty="0" smtClean="0"/>
              <a:t>left</a:t>
            </a:r>
            <a:endParaRPr lang="en-US" sz="3200" u="sng" dirty="0"/>
          </a:p>
        </p:txBody>
      </p:sp>
      <p:sp>
        <p:nvSpPr>
          <p:cNvPr id="91150" name="Line 14"/>
          <p:cNvSpPr>
            <a:spLocks noChangeShapeType="1"/>
          </p:cNvSpPr>
          <p:nvPr/>
        </p:nvSpPr>
        <p:spPr bwMode="auto">
          <a:xfrm flipH="1">
            <a:off x="2362200" y="17526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51" name="Text Box 15"/>
          <p:cNvSpPr txBox="1">
            <a:spLocks noChangeArrowheads="1"/>
          </p:cNvSpPr>
          <p:nvPr/>
        </p:nvSpPr>
        <p:spPr bwMode="auto">
          <a:xfrm>
            <a:off x="1905000" y="1828800"/>
            <a:ext cx="1189038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125 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1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1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5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1666</TotalTime>
  <Words>981</Words>
  <Application>Microsoft Office PowerPoint</Application>
  <PresentationFormat>On-screen Show (4:3)</PresentationFormat>
  <Paragraphs>182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203</cp:revision>
  <dcterms:created xsi:type="dcterms:W3CDTF">2001-03-01T17:38:38Z</dcterms:created>
  <dcterms:modified xsi:type="dcterms:W3CDTF">2018-01-09T20:41:34Z</dcterms:modified>
</cp:coreProperties>
</file>