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62" r:id="rId5"/>
    <p:sldId id="261" r:id="rId6"/>
    <p:sldId id="264" r:id="rId7"/>
    <p:sldId id="265" r:id="rId8"/>
    <p:sldId id="271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265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3BADD-EC8A-42E9-8D9C-AB9ADBF22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A99A8-65A4-4FA9-8526-138E3F423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4067-01F7-4635-A656-503A4432B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8BB4A-96C7-41BA-9097-62B234A77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6F30B-A4F6-49F9-9745-AAFC7D013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BAC4D-4AC5-444B-B79A-F43DA71D5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E01D7-51A5-4EDA-8DC7-511F36B9B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8BD93-D65E-40BE-B0AA-DFB4BF49A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99591-26F9-4BC3-ABBF-256EC7D21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266F2-B050-4818-A01B-22A30D2C9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BA1CB-8C4B-4498-AD0A-C91B22D4F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3BC2F2-ECFE-4B47-8F54-64D0628100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7800" y="609600"/>
            <a:ext cx="3908425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Mass Vs Weight</a:t>
            </a:r>
          </a:p>
        </p:txBody>
      </p:sp>
      <p:pic>
        <p:nvPicPr>
          <p:cNvPr id="15365" name="Picture 5" descr="C:\Program Files\Microsoft Office\Clipart\Pub60Cor\pe0373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3209925" cy="259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46125" y="498475"/>
            <a:ext cx="374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Mass: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898525" y="650875"/>
            <a:ext cx="374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76800" y="685800"/>
            <a:ext cx="374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990600"/>
            <a:ext cx="37496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Amount of stuff you have.  Protons, Neutrons, electrons</a:t>
            </a:r>
          </a:p>
          <a:p>
            <a:pPr>
              <a:buFontTx/>
              <a:buChar char="•"/>
            </a:pPr>
            <a:r>
              <a:rPr lang="en-US" sz="2800"/>
              <a:t>Measured in </a:t>
            </a:r>
            <a:r>
              <a:rPr lang="en-US" sz="2800" u="sng"/>
              <a:t>Kg</a:t>
            </a:r>
            <a:r>
              <a:rPr lang="en-US" sz="2800"/>
              <a:t>, g, Slugs</a:t>
            </a:r>
          </a:p>
          <a:p>
            <a:pPr>
              <a:buFontTx/>
              <a:buChar char="•"/>
            </a:pPr>
            <a:r>
              <a:rPr lang="en-US" sz="2800"/>
              <a:t>A measure of Inertia</a:t>
            </a:r>
          </a:p>
          <a:p>
            <a:pPr>
              <a:buFontTx/>
              <a:buChar char="•"/>
            </a:pPr>
            <a:r>
              <a:rPr lang="en-US" sz="2800"/>
              <a:t>Not Zero in space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708525" y="504825"/>
            <a:ext cx="374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Weight: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724400" y="990600"/>
            <a:ext cx="4191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Force of gravity acting on an object</a:t>
            </a:r>
          </a:p>
          <a:p>
            <a:pPr>
              <a:buFontTx/>
              <a:buChar char="•"/>
            </a:pPr>
            <a:r>
              <a:rPr lang="en-US" sz="2800"/>
              <a:t>Measured in </a:t>
            </a:r>
            <a:r>
              <a:rPr lang="en-US" sz="2800" u="sng"/>
              <a:t>N</a:t>
            </a:r>
            <a:r>
              <a:rPr lang="en-US" sz="2800"/>
              <a:t>, dynes, pounds</a:t>
            </a:r>
          </a:p>
          <a:p>
            <a:pPr>
              <a:buFontTx/>
              <a:buChar char="•"/>
            </a:pPr>
            <a:r>
              <a:rPr lang="en-US" sz="2800"/>
              <a:t>Zero in the absence of a gravitational field.</a:t>
            </a:r>
          </a:p>
          <a:p>
            <a:pPr>
              <a:buFontTx/>
              <a:buChar char="•"/>
            </a:pPr>
            <a:r>
              <a:rPr lang="en-US" sz="2800"/>
              <a:t>F = ma                              (a = g = 9.8 ms</a:t>
            </a:r>
            <a:r>
              <a:rPr lang="en-US" sz="2800" baseline="30000"/>
              <a:t>-2</a:t>
            </a:r>
            <a:r>
              <a:rPr lang="en-US" sz="2800"/>
              <a:t> on earth)</a:t>
            </a:r>
          </a:p>
          <a:p>
            <a:pPr>
              <a:buFontTx/>
              <a:buChar char="•"/>
            </a:pPr>
            <a:r>
              <a:rPr lang="en-US" sz="2800"/>
              <a:t> weight = mg, g = 9.8 N/kg      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010150"/>
            <a:ext cx="21907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2" grpId="0" build="p" autoUpdateAnimBg="0"/>
      <p:bldP spid="2053" grpId="0" build="p" autoUpdateAnimBg="0"/>
      <p:bldP spid="2054" grpId="0" autoUpdateAnimBg="0"/>
      <p:bldP spid="20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027"/>
          <p:cNvSpPr txBox="1">
            <a:spLocks noChangeArrowheads="1"/>
          </p:cNvSpPr>
          <p:nvPr/>
        </p:nvSpPr>
        <p:spPr bwMode="auto">
          <a:xfrm>
            <a:off x="898525" y="650875"/>
            <a:ext cx="374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16388" name="Text Box 1028"/>
          <p:cNvSpPr txBox="1">
            <a:spLocks noChangeArrowheads="1"/>
          </p:cNvSpPr>
          <p:nvPr/>
        </p:nvSpPr>
        <p:spPr bwMode="auto">
          <a:xfrm>
            <a:off x="4876800" y="685800"/>
            <a:ext cx="374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16392" name="Rectangle 1032"/>
          <p:cNvSpPr>
            <a:spLocks noChangeArrowheads="1"/>
          </p:cNvSpPr>
          <p:nvPr/>
        </p:nvSpPr>
        <p:spPr bwMode="auto">
          <a:xfrm>
            <a:off x="1588" y="252571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6396" name="Group 1036"/>
          <p:cNvGrpSpPr>
            <a:grpSpLocks/>
          </p:cNvGrpSpPr>
          <p:nvPr/>
        </p:nvGrpSpPr>
        <p:grpSpPr bwMode="auto">
          <a:xfrm>
            <a:off x="2138363" y="2525713"/>
            <a:ext cx="4868862" cy="1768475"/>
            <a:chOff x="0" y="0"/>
            <a:chExt cx="3067" cy="1114"/>
          </a:xfrm>
        </p:grpSpPr>
        <p:sp>
          <p:nvSpPr>
            <p:cNvPr id="16393" name="Rectangle 1033"/>
            <p:cNvSpPr>
              <a:spLocks noChangeArrowheads="1"/>
            </p:cNvSpPr>
            <p:nvPr/>
          </p:nvSpPr>
          <p:spPr bwMode="auto">
            <a:xfrm>
              <a:off x="0" y="0"/>
              <a:ext cx="3067" cy="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94" name="Rectangle 1034"/>
            <p:cNvSpPr>
              <a:spLocks noChangeArrowheads="1"/>
            </p:cNvSpPr>
            <p:nvPr/>
          </p:nvSpPr>
          <p:spPr bwMode="auto">
            <a:xfrm>
              <a:off x="0" y="0"/>
              <a:ext cx="3067" cy="111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/>
                <a:t>  </a:t>
              </a:r>
              <a:r>
                <a:rPr lang="en-US" sz="11000"/>
                <a:t> </a:t>
              </a:r>
              <a:r>
                <a:rPr lang="en-US"/>
                <a:t>                      </a:t>
              </a:r>
            </a:p>
          </p:txBody>
        </p:sp>
      </p:grpSp>
      <p:pic>
        <p:nvPicPr>
          <p:cNvPr id="16395" name="Picture 1035" descr="IMAGE: STS-96 Astronaut Tamara Jernigan performs E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38200"/>
            <a:ext cx="3984625" cy="398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73288" y="1066800"/>
            <a:ext cx="446405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Mass and weight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r>
              <a:rPr lang="en-US" sz="48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/>
              <a:t>What is the weight of a 26.2 gram European Swallow</a:t>
            </a:r>
            <a:r>
              <a:rPr lang="en-US" sz="4000" dirty="0" smtClean="0"/>
              <a:t>? (1000 g = 1 kg)</a:t>
            </a:r>
            <a:endParaRPr lang="en-US" sz="4000" dirty="0">
              <a:sym typeface="Symbol" pitchFamily="18" charset="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m = 26.2 g = .0262 kg</a:t>
            </a:r>
          </a:p>
          <a:p>
            <a:pPr eaLnBrk="0" hangingPunct="0"/>
            <a:r>
              <a:rPr lang="en-US" sz="4000"/>
              <a:t>F = ma, F = (.0262 kg)(9.8 N/kg) </a:t>
            </a:r>
          </a:p>
          <a:p>
            <a:pPr eaLnBrk="0" hangingPunct="0"/>
            <a:r>
              <a:rPr lang="en-US" sz="4000"/>
              <a:t>= 0.25676 N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746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0.257 N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0" y="5010150"/>
            <a:ext cx="21907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is the mass of an object that weighs 582 N on earth?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F = ma, </a:t>
            </a:r>
          </a:p>
          <a:p>
            <a:pPr eaLnBrk="0" hangingPunct="0"/>
            <a:r>
              <a:rPr lang="en-US" sz="4000"/>
              <a:t>m = F/a = (582 N)/(9.80 N/kg) = 59.4 kg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41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59.4 kg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0" y="5010150"/>
            <a:ext cx="21907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 62.0 kg person weighs 101 N on the moon.  What is the moon’s “g”?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F = ma</a:t>
            </a:r>
          </a:p>
          <a:p>
            <a:pPr eaLnBrk="0" hangingPunct="0"/>
            <a:r>
              <a:rPr lang="en-US" sz="4000"/>
              <a:t>a = F/m = (101 N)/(62.0 kg) = 1.63 N/kg</a:t>
            </a:r>
            <a:endParaRPr lang="en-US" sz="4000" baseline="3000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937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1.63 N/kg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0" y="5010150"/>
            <a:ext cx="21907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 23.1 N airtrack glider experiences a net force of 12.7 N sideways on it.  What is its acceleration? (two stepper)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3581400"/>
            <a:ext cx="8686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 = ma</a:t>
            </a:r>
          </a:p>
          <a:p>
            <a:pPr eaLnBrk="0" hangingPunct="0"/>
            <a:r>
              <a:rPr lang="en-US" sz="2800"/>
              <a:t>mass of glider: m = F/a = (23.1 N)/(9.80 N/kg) = 2.357 kg</a:t>
            </a:r>
          </a:p>
          <a:p>
            <a:pPr eaLnBrk="0" hangingPunct="0"/>
            <a:r>
              <a:rPr lang="en-US" sz="2800"/>
              <a:t/>
            </a:r>
            <a:br>
              <a:rPr lang="en-US" sz="2800"/>
            </a:br>
            <a:r>
              <a:rPr lang="en-US" sz="2800"/>
              <a:t>acceleration of glider: F = ma, </a:t>
            </a:r>
          </a:p>
          <a:p>
            <a:pPr eaLnBrk="0" hangingPunct="0"/>
            <a:r>
              <a:rPr lang="en-US" sz="2800"/>
              <a:t>a = F/m = (12.7 N)/(2.357 kg) = 5.39 ms</a:t>
            </a:r>
            <a:r>
              <a:rPr lang="en-US" sz="2800" baseline="30000"/>
              <a:t>-2</a:t>
            </a:r>
            <a:endParaRPr lang="en-US" sz="2800" u="sng" baseline="300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112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5.39 m/s/s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043238"/>
            <a:ext cx="9140825" cy="155575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62000" y="2819400"/>
            <a:ext cx="990600" cy="3048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752600" y="28956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8600" y="2251075"/>
            <a:ext cx="21669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weight = 23.1 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184525" y="2327275"/>
            <a:ext cx="1014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12.7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261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80</cp:revision>
  <dcterms:created xsi:type="dcterms:W3CDTF">2002-11-07T23:56:29Z</dcterms:created>
  <dcterms:modified xsi:type="dcterms:W3CDTF">2018-01-03T20:28:23Z</dcterms:modified>
</cp:coreProperties>
</file>