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58" r:id="rId4"/>
    <p:sldId id="293" r:id="rId5"/>
    <p:sldId id="259" r:id="rId6"/>
    <p:sldId id="260" r:id="rId7"/>
    <p:sldId id="29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B1607-3E18-4EE4-B6D5-ACBB136D3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015EB-ED52-4FB0-AB27-44B07A255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48FB5-B277-46B7-9B7B-3D884E237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514E-B87F-46F4-A87F-ACB398812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C92B7-7FFE-4331-AA83-EECD5D5D8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97E92-0EA1-4248-8B91-A57B8B290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886D3-AE97-402A-BB50-06327C40F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DD04F-C028-45F2-9D21-EB63370A0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D9732-BBD0-42A6-9C14-887A1BA0E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33C38-8E82-4671-ABE6-A186134EE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A563E-D56F-4760-B14E-13682309E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AE8132-12AC-45AC-82DE-0A2E399FB7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slide" Target="slide1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35.xml"/><Relationship Id="rId4" Type="http://schemas.openxmlformats.org/officeDocument/2006/relationships/slide" Target="slide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Page 1 – Cliff Problem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387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58</a:t>
            </a:r>
            <a:r>
              <a:rPr lang="en-US" sz="1200" baseline="30000"/>
              <a:t>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267200" y="1219200"/>
            <a:ext cx="15240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Arc 8"/>
          <p:cNvSpPr>
            <a:spLocks/>
          </p:cNvSpPr>
          <p:nvPr/>
        </p:nvSpPr>
        <p:spPr bwMode="auto">
          <a:xfrm rot="5545805" flipH="1">
            <a:off x="4160838" y="2773362"/>
            <a:ext cx="533400" cy="320675"/>
          </a:xfrm>
          <a:custGeom>
            <a:avLst/>
            <a:gdLst>
              <a:gd name="G0" fmla="+- 0 0 0"/>
              <a:gd name="G1" fmla="+- 12979 0 0"/>
              <a:gd name="G2" fmla="+- 21600 0 0"/>
              <a:gd name="T0" fmla="*/ 17266 w 21600"/>
              <a:gd name="T1" fmla="*/ 0 h 12979"/>
              <a:gd name="T2" fmla="*/ 21600 w 21600"/>
              <a:gd name="T3" fmla="*/ 12979 h 12979"/>
              <a:gd name="T4" fmla="*/ 0 w 21600"/>
              <a:gd name="T5" fmla="*/ 12979 h 12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79" fill="none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</a:path>
              <a:path w="21600" h="12979" stroke="0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  <a:lnTo>
                  <a:pt x="0" y="129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343400" y="1905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32</a:t>
            </a:r>
            <a:r>
              <a:rPr lang="en-US" baseline="30000"/>
              <a:t>o</a:t>
            </a:r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4419600" y="2590800"/>
            <a:ext cx="2438400" cy="838200"/>
            <a:chOff x="2784" y="1632"/>
            <a:chExt cx="1536" cy="528"/>
          </a:xfrm>
        </p:grpSpPr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3168" y="1632"/>
              <a:ext cx="115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90 – 32 = 58</a:t>
              </a:r>
              <a:r>
                <a:rPr lang="en-US" baseline="30000"/>
                <a:t>o</a:t>
              </a:r>
            </a:p>
          </p:txBody>
        </p:sp>
        <p:sp>
          <p:nvSpPr>
            <p:cNvPr id="9228" name="Arc 12"/>
            <p:cNvSpPr>
              <a:spLocks/>
            </p:cNvSpPr>
            <p:nvPr/>
          </p:nvSpPr>
          <p:spPr bwMode="auto">
            <a:xfrm rot="7906016" flipH="1">
              <a:off x="2749" y="1859"/>
              <a:ext cx="336" cy="266"/>
            </a:xfrm>
            <a:custGeom>
              <a:avLst/>
              <a:gdLst>
                <a:gd name="G0" fmla="+- 0 0 0"/>
                <a:gd name="G1" fmla="+- 17089 0 0"/>
                <a:gd name="G2" fmla="+- 21600 0 0"/>
                <a:gd name="T0" fmla="*/ 13210 w 21600"/>
                <a:gd name="T1" fmla="*/ 0 h 17089"/>
                <a:gd name="T2" fmla="*/ 21600 w 21600"/>
                <a:gd name="T3" fmla="*/ 17089 h 17089"/>
                <a:gd name="T4" fmla="*/ 0 w 21600"/>
                <a:gd name="T5" fmla="*/ 17089 h 17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089" fill="none" extrusionOk="0">
                  <a:moveTo>
                    <a:pt x="13210" y="-1"/>
                  </a:moveTo>
                  <a:cubicBezTo>
                    <a:pt x="18501" y="4089"/>
                    <a:pt x="21600" y="10400"/>
                    <a:pt x="21600" y="17089"/>
                  </a:cubicBezTo>
                </a:path>
                <a:path w="21600" h="17089" stroke="0" extrusionOk="0">
                  <a:moveTo>
                    <a:pt x="13210" y="-1"/>
                  </a:moveTo>
                  <a:cubicBezTo>
                    <a:pt x="18501" y="4089"/>
                    <a:pt x="21600" y="10400"/>
                    <a:pt x="21600" y="17089"/>
                  </a:cubicBezTo>
                  <a:lnTo>
                    <a:pt x="0" y="17089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218</a:t>
            </a:r>
            <a:r>
              <a:rPr lang="en-US" sz="1200" baseline="30000"/>
              <a:t>o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905000" y="3276600"/>
            <a:ext cx="23622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Arc 8"/>
          <p:cNvSpPr>
            <a:spLocks/>
          </p:cNvSpPr>
          <p:nvPr/>
        </p:nvSpPr>
        <p:spPr bwMode="auto">
          <a:xfrm rot="19771490" flipH="1">
            <a:off x="3657600" y="3200400"/>
            <a:ext cx="533400" cy="269875"/>
          </a:xfrm>
          <a:custGeom>
            <a:avLst/>
            <a:gdLst>
              <a:gd name="G0" fmla="+- 0 0 0"/>
              <a:gd name="G1" fmla="+- 10944 0 0"/>
              <a:gd name="G2" fmla="+- 21600 0 0"/>
              <a:gd name="T0" fmla="*/ 18622 w 21600"/>
              <a:gd name="T1" fmla="*/ 0 h 10944"/>
              <a:gd name="T2" fmla="*/ 21600 w 21600"/>
              <a:gd name="T3" fmla="*/ 10944 h 10944"/>
              <a:gd name="T4" fmla="*/ 0 w 21600"/>
              <a:gd name="T5" fmla="*/ 10944 h 10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0944" fill="none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</a:path>
              <a:path w="21600" h="10944" stroke="0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  <a:lnTo>
                  <a:pt x="0" y="1094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38</a:t>
            </a:r>
            <a:r>
              <a:rPr lang="en-US" baseline="30000"/>
              <a:t>o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3684588" y="2767013"/>
            <a:ext cx="2278062" cy="1652587"/>
            <a:chOff x="2321" y="1743"/>
            <a:chExt cx="1435" cy="1041"/>
          </a:xfrm>
        </p:grpSpPr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400" y="2496"/>
              <a:ext cx="1356" cy="288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180 + 38 = 218</a:t>
              </a:r>
              <a:r>
                <a:rPr lang="en-US" baseline="30000"/>
                <a:t>o</a:t>
              </a:r>
            </a:p>
          </p:txBody>
        </p:sp>
        <p:sp>
          <p:nvSpPr>
            <p:cNvPr id="10252" name="Arc 12"/>
            <p:cNvSpPr>
              <a:spLocks/>
            </p:cNvSpPr>
            <p:nvPr/>
          </p:nvSpPr>
          <p:spPr bwMode="auto">
            <a:xfrm rot="16086844" flipH="1">
              <a:off x="2401" y="1663"/>
              <a:ext cx="514" cy="67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393 w 33025"/>
                <a:gd name="T1" fmla="*/ 43199 h 43199"/>
                <a:gd name="T2" fmla="*/ 33025 w 33025"/>
                <a:gd name="T3" fmla="*/ 3269 h 43199"/>
                <a:gd name="T4" fmla="*/ 21600 w 33025"/>
                <a:gd name="T5" fmla="*/ 21600 h 43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025" h="43199" fill="none" extrusionOk="0">
                  <a:moveTo>
                    <a:pt x="21392" y="43199"/>
                  </a:moveTo>
                  <a:cubicBezTo>
                    <a:pt x="9544" y="43085"/>
                    <a:pt x="0" y="334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639" y="-1"/>
                    <a:pt x="29597" y="1132"/>
                    <a:pt x="33025" y="3268"/>
                  </a:cubicBezTo>
                </a:path>
                <a:path w="33025" h="43199" stroke="0" extrusionOk="0">
                  <a:moveTo>
                    <a:pt x="21392" y="43199"/>
                  </a:moveTo>
                  <a:cubicBezTo>
                    <a:pt x="9544" y="43085"/>
                    <a:pt x="0" y="3344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639" y="-1"/>
                    <a:pt x="29597" y="1132"/>
                    <a:pt x="33025" y="326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257</a:t>
            </a:r>
            <a:r>
              <a:rPr lang="en-US" sz="1200" baseline="30000"/>
              <a:t>o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3352800" y="32766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33800" y="5105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 baseline="30000"/>
              <a:t>o</a:t>
            </a: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2038350" y="2181225"/>
            <a:ext cx="2673350" cy="1582738"/>
            <a:chOff x="1296" y="1344"/>
            <a:chExt cx="1684" cy="997"/>
          </a:xfrm>
        </p:grpSpPr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296" y="1344"/>
              <a:ext cx="13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270 - 13 = 257</a:t>
              </a:r>
              <a:r>
                <a:rPr lang="en-US" baseline="30000"/>
                <a:t>o</a:t>
              </a:r>
            </a:p>
          </p:txBody>
        </p:sp>
        <p:sp>
          <p:nvSpPr>
            <p:cNvPr id="11275" name="Arc 11"/>
            <p:cNvSpPr>
              <a:spLocks/>
            </p:cNvSpPr>
            <p:nvPr/>
          </p:nvSpPr>
          <p:spPr bwMode="auto">
            <a:xfrm rot="7906016" flipH="1">
              <a:off x="2343" y="1704"/>
              <a:ext cx="672" cy="602"/>
            </a:xfrm>
            <a:custGeom>
              <a:avLst/>
              <a:gdLst>
                <a:gd name="G0" fmla="+- 21600 0 0"/>
                <a:gd name="G1" fmla="+- 17089 0 0"/>
                <a:gd name="G2" fmla="+- 21600 0 0"/>
                <a:gd name="T0" fmla="*/ 34810 w 43200"/>
                <a:gd name="T1" fmla="*/ 0 h 38689"/>
                <a:gd name="T2" fmla="*/ 1633 w 43200"/>
                <a:gd name="T3" fmla="*/ 8850 h 38689"/>
                <a:gd name="T4" fmla="*/ 21600 w 43200"/>
                <a:gd name="T5" fmla="*/ 17089 h 38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8689" fill="none" extrusionOk="0">
                  <a:moveTo>
                    <a:pt x="34810" y="-1"/>
                  </a:moveTo>
                  <a:cubicBezTo>
                    <a:pt x="40101" y="4089"/>
                    <a:pt x="43200" y="10400"/>
                    <a:pt x="43200" y="17089"/>
                  </a:cubicBezTo>
                  <a:cubicBezTo>
                    <a:pt x="43200" y="29018"/>
                    <a:pt x="33529" y="38689"/>
                    <a:pt x="21600" y="38689"/>
                  </a:cubicBezTo>
                  <a:cubicBezTo>
                    <a:pt x="9670" y="38689"/>
                    <a:pt x="0" y="29018"/>
                    <a:pt x="0" y="17089"/>
                  </a:cubicBezTo>
                  <a:cubicBezTo>
                    <a:pt x="-1" y="14262"/>
                    <a:pt x="554" y="11463"/>
                    <a:pt x="1633" y="8850"/>
                  </a:cubicBezTo>
                </a:path>
                <a:path w="43200" h="38689" stroke="0" extrusionOk="0">
                  <a:moveTo>
                    <a:pt x="34810" y="-1"/>
                  </a:moveTo>
                  <a:cubicBezTo>
                    <a:pt x="40101" y="4089"/>
                    <a:pt x="43200" y="10400"/>
                    <a:pt x="43200" y="17089"/>
                  </a:cubicBezTo>
                  <a:cubicBezTo>
                    <a:pt x="43200" y="29018"/>
                    <a:pt x="33529" y="38689"/>
                    <a:pt x="21600" y="38689"/>
                  </a:cubicBezTo>
                  <a:cubicBezTo>
                    <a:pt x="9670" y="38689"/>
                    <a:pt x="0" y="29018"/>
                    <a:pt x="0" y="17089"/>
                  </a:cubicBezTo>
                  <a:cubicBezTo>
                    <a:pt x="-1" y="14262"/>
                    <a:pt x="554" y="11463"/>
                    <a:pt x="1633" y="8850"/>
                  </a:cubicBezTo>
                  <a:lnTo>
                    <a:pt x="21600" y="17089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6" name="Arc 12"/>
          <p:cNvSpPr>
            <a:spLocks/>
          </p:cNvSpPr>
          <p:nvPr/>
        </p:nvSpPr>
        <p:spPr bwMode="auto">
          <a:xfrm rot="16207614" flipH="1">
            <a:off x="3930650" y="3460750"/>
            <a:ext cx="533400" cy="165100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158</a:t>
            </a:r>
            <a:r>
              <a:rPr lang="en-US" sz="1200" baseline="30000"/>
              <a:t>o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 flipV="1">
            <a:off x="1524000" y="2590800"/>
            <a:ext cx="2743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371600" y="2819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22</a:t>
            </a:r>
            <a:r>
              <a:rPr lang="en-US" baseline="30000"/>
              <a:t>o</a:t>
            </a:r>
          </a:p>
        </p:txBody>
      </p:sp>
      <p:sp>
        <p:nvSpPr>
          <p:cNvPr id="12295" name="Arc 7"/>
          <p:cNvSpPr>
            <a:spLocks/>
          </p:cNvSpPr>
          <p:nvPr/>
        </p:nvSpPr>
        <p:spPr bwMode="auto">
          <a:xfrm rot="21398811" flipH="1">
            <a:off x="3657600" y="3122613"/>
            <a:ext cx="536575" cy="114300"/>
          </a:xfrm>
          <a:custGeom>
            <a:avLst/>
            <a:gdLst>
              <a:gd name="G0" fmla="+- 0 0 0"/>
              <a:gd name="G1" fmla="+- 6485 0 0"/>
              <a:gd name="G2" fmla="+- 21600 0 0"/>
              <a:gd name="T0" fmla="*/ 20604 w 21600"/>
              <a:gd name="T1" fmla="*/ 0 h 6485"/>
              <a:gd name="T2" fmla="*/ 21600 w 21600"/>
              <a:gd name="T3" fmla="*/ 6485 h 6485"/>
              <a:gd name="T4" fmla="*/ 0 w 21600"/>
              <a:gd name="T5" fmla="*/ 6485 h 6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485" fill="none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</a:path>
              <a:path w="21600" h="6485" stroke="0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  <a:lnTo>
                  <a:pt x="0" y="64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2362200" y="3276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3779838" y="1447800"/>
            <a:ext cx="2798762" cy="3733800"/>
            <a:chOff x="2381" y="912"/>
            <a:chExt cx="1763" cy="2352"/>
          </a:xfrm>
        </p:grpSpPr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832" y="1344"/>
              <a:ext cx="13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180 - 22 = 158</a:t>
              </a:r>
              <a:r>
                <a:rPr lang="en-US" baseline="30000"/>
                <a:t>o</a:t>
              </a:r>
            </a:p>
          </p:txBody>
        </p:sp>
        <p:sp>
          <p:nvSpPr>
            <p:cNvPr id="12299" name="Arc 11"/>
            <p:cNvSpPr>
              <a:spLocks/>
            </p:cNvSpPr>
            <p:nvPr/>
          </p:nvSpPr>
          <p:spPr bwMode="auto">
            <a:xfrm rot="7906016" flipH="1">
              <a:off x="2430" y="1642"/>
              <a:ext cx="503" cy="602"/>
            </a:xfrm>
            <a:custGeom>
              <a:avLst/>
              <a:gdLst>
                <a:gd name="G0" fmla="+- 10708 0 0"/>
                <a:gd name="G1" fmla="+- 17089 0 0"/>
                <a:gd name="G2" fmla="+- 21600 0 0"/>
                <a:gd name="T0" fmla="*/ 23918 w 32308"/>
                <a:gd name="T1" fmla="*/ 0 h 38689"/>
                <a:gd name="T2" fmla="*/ 0 w 32308"/>
                <a:gd name="T3" fmla="*/ 35848 h 38689"/>
                <a:gd name="T4" fmla="*/ 10708 w 32308"/>
                <a:gd name="T5" fmla="*/ 17089 h 38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08" h="38689" fill="none" extrusionOk="0">
                  <a:moveTo>
                    <a:pt x="23918" y="-1"/>
                  </a:moveTo>
                  <a:cubicBezTo>
                    <a:pt x="29209" y="4089"/>
                    <a:pt x="32308" y="10400"/>
                    <a:pt x="32308" y="17089"/>
                  </a:cubicBezTo>
                  <a:cubicBezTo>
                    <a:pt x="32308" y="29018"/>
                    <a:pt x="22637" y="38689"/>
                    <a:pt x="10708" y="38689"/>
                  </a:cubicBezTo>
                  <a:cubicBezTo>
                    <a:pt x="6952" y="38689"/>
                    <a:pt x="3261" y="37709"/>
                    <a:pt x="0" y="35847"/>
                  </a:cubicBezTo>
                </a:path>
                <a:path w="32308" h="38689" stroke="0" extrusionOk="0">
                  <a:moveTo>
                    <a:pt x="23918" y="-1"/>
                  </a:moveTo>
                  <a:cubicBezTo>
                    <a:pt x="29209" y="4089"/>
                    <a:pt x="32308" y="10400"/>
                    <a:pt x="32308" y="17089"/>
                  </a:cubicBezTo>
                  <a:cubicBezTo>
                    <a:pt x="32308" y="29018"/>
                    <a:pt x="22637" y="38689"/>
                    <a:pt x="10708" y="38689"/>
                  </a:cubicBezTo>
                  <a:cubicBezTo>
                    <a:pt x="6952" y="38689"/>
                    <a:pt x="3261" y="37709"/>
                    <a:pt x="0" y="35847"/>
                  </a:cubicBezTo>
                  <a:lnTo>
                    <a:pt x="10708" y="17089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2688" y="2064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652" y="91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rc 2"/>
          <p:cNvSpPr>
            <a:spLocks/>
          </p:cNvSpPr>
          <p:nvPr/>
        </p:nvSpPr>
        <p:spPr bwMode="auto">
          <a:xfrm rot="1584298" flipH="1">
            <a:off x="3975100" y="2711450"/>
            <a:ext cx="395288" cy="447675"/>
          </a:xfrm>
          <a:custGeom>
            <a:avLst/>
            <a:gdLst>
              <a:gd name="G0" fmla="+- 0 0 0"/>
              <a:gd name="G1" fmla="+- 18117 0 0"/>
              <a:gd name="G2" fmla="+- 21600 0 0"/>
              <a:gd name="T0" fmla="*/ 11761 w 16034"/>
              <a:gd name="T1" fmla="*/ 0 h 18117"/>
              <a:gd name="T2" fmla="*/ 16034 w 16034"/>
              <a:gd name="T3" fmla="*/ 3644 h 18117"/>
              <a:gd name="T4" fmla="*/ 0 w 16034"/>
              <a:gd name="T5" fmla="*/ 18117 h 18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34" h="18117" fill="none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</a:path>
              <a:path w="16034" h="18117" stroke="0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  <a:lnTo>
                  <a:pt x="0" y="181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116</a:t>
            </a:r>
            <a:r>
              <a:rPr lang="en-US" sz="1200" baseline="30000"/>
              <a:t>o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 flipV="1">
            <a:off x="3276600" y="990600"/>
            <a:ext cx="9906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81400" y="13716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26</a:t>
            </a:r>
            <a:r>
              <a:rPr lang="en-US" baseline="30000"/>
              <a:t>o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2362200" y="2133600"/>
            <a:ext cx="4133850" cy="2971800"/>
            <a:chOff x="1488" y="1344"/>
            <a:chExt cx="2604" cy="1872"/>
          </a:xfrm>
        </p:grpSpPr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2688" y="2064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3" name="Group 11"/>
            <p:cNvGrpSpPr>
              <a:grpSpLocks/>
            </p:cNvGrpSpPr>
            <p:nvPr/>
          </p:nvGrpSpPr>
          <p:grpSpPr bwMode="auto">
            <a:xfrm>
              <a:off x="1488" y="1344"/>
              <a:ext cx="2604" cy="1872"/>
              <a:chOff x="1488" y="1344"/>
              <a:chExt cx="2604" cy="1872"/>
            </a:xfrm>
          </p:grpSpPr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 flipH="1">
                <a:off x="1488" y="2064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Text Box 13"/>
              <p:cNvSpPr txBox="1">
                <a:spLocks noChangeArrowheads="1"/>
              </p:cNvSpPr>
              <p:nvPr/>
            </p:nvSpPr>
            <p:spPr bwMode="auto">
              <a:xfrm>
                <a:off x="2832" y="1344"/>
                <a:ext cx="1260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90 + 26 = 116</a:t>
                </a:r>
                <a:r>
                  <a:rPr lang="en-US" baseline="30000"/>
                  <a:t>o</a:t>
                </a:r>
              </a:p>
            </p:txBody>
          </p:sp>
          <p:sp>
            <p:nvSpPr>
              <p:cNvPr id="13326" name="Arc 14"/>
              <p:cNvSpPr>
                <a:spLocks/>
              </p:cNvSpPr>
              <p:nvPr/>
            </p:nvSpPr>
            <p:spPr bwMode="auto">
              <a:xfrm rot="7906016" flipH="1">
                <a:off x="2586" y="1614"/>
                <a:ext cx="336" cy="562"/>
              </a:xfrm>
              <a:custGeom>
                <a:avLst/>
                <a:gdLst>
                  <a:gd name="G0" fmla="+- 0 0 0"/>
                  <a:gd name="G1" fmla="+- 17089 0 0"/>
                  <a:gd name="G2" fmla="+- 21600 0 0"/>
                  <a:gd name="T0" fmla="*/ 13210 w 21600"/>
                  <a:gd name="T1" fmla="*/ 0 h 36137"/>
                  <a:gd name="T2" fmla="*/ 10186 w 21600"/>
                  <a:gd name="T3" fmla="*/ 36137 h 36137"/>
                  <a:gd name="T4" fmla="*/ 0 w 21600"/>
                  <a:gd name="T5" fmla="*/ 17089 h 36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137" fill="none" extrusionOk="0">
                    <a:moveTo>
                      <a:pt x="13210" y="-1"/>
                    </a:moveTo>
                    <a:cubicBezTo>
                      <a:pt x="18501" y="4089"/>
                      <a:pt x="21600" y="10400"/>
                      <a:pt x="21600" y="17089"/>
                    </a:cubicBezTo>
                    <a:cubicBezTo>
                      <a:pt x="21600" y="25057"/>
                      <a:pt x="17212" y="32378"/>
                      <a:pt x="10185" y="36136"/>
                    </a:cubicBezTo>
                  </a:path>
                  <a:path w="21600" h="36137" stroke="0" extrusionOk="0">
                    <a:moveTo>
                      <a:pt x="13210" y="-1"/>
                    </a:moveTo>
                    <a:cubicBezTo>
                      <a:pt x="18501" y="4089"/>
                      <a:pt x="21600" y="10400"/>
                      <a:pt x="21600" y="17089"/>
                    </a:cubicBezTo>
                    <a:cubicBezTo>
                      <a:pt x="21600" y="25057"/>
                      <a:pt x="17212" y="32378"/>
                      <a:pt x="10185" y="36136"/>
                    </a:cubicBezTo>
                    <a:lnTo>
                      <a:pt x="0" y="17089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2688" y="2064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63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318</a:t>
            </a:r>
            <a:r>
              <a:rPr lang="en-US" sz="1200" baseline="30000"/>
              <a:t>o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117475"/>
            <a:ext cx="42148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What’s the Trigonometric angle?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191000" y="3276600"/>
            <a:ext cx="2438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257800" y="3429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</a:t>
            </a:r>
            <a:r>
              <a:rPr lang="en-US" baseline="30000"/>
              <a:t>o</a:t>
            </a:r>
          </a:p>
        </p:txBody>
      </p:sp>
      <p:sp>
        <p:nvSpPr>
          <p:cNvPr id="14343" name="Arc 7"/>
          <p:cNvSpPr>
            <a:spLocks/>
          </p:cNvSpPr>
          <p:nvPr/>
        </p:nvSpPr>
        <p:spPr bwMode="auto">
          <a:xfrm rot="14076914" flipH="1">
            <a:off x="4295775" y="3143250"/>
            <a:ext cx="527050" cy="279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92 w 21292"/>
              <a:gd name="T1" fmla="*/ 3636 h 15851"/>
              <a:gd name="T2" fmla="*/ 14673 w 21292"/>
              <a:gd name="T3" fmla="*/ 15851 h 15851"/>
              <a:gd name="T4" fmla="*/ 0 w 21292"/>
              <a:gd name="T5" fmla="*/ 0 h 15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2" h="15851" fill="none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</a:path>
              <a:path w="21292" h="15851" stroke="0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219575" y="3276600"/>
            <a:ext cx="1600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2362200" y="1447800"/>
            <a:ext cx="4216400" cy="3733800"/>
            <a:chOff x="1488" y="912"/>
            <a:chExt cx="2656" cy="2352"/>
          </a:xfrm>
        </p:grpSpPr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H="1">
              <a:off x="1488" y="2064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2832" y="1344"/>
              <a:ext cx="13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360 - 42 = 318</a:t>
              </a:r>
              <a:r>
                <a:rPr lang="en-US" baseline="30000"/>
                <a:t>o</a:t>
              </a:r>
            </a:p>
          </p:txBody>
        </p:sp>
        <p:sp>
          <p:nvSpPr>
            <p:cNvPr id="14348" name="Arc 12"/>
            <p:cNvSpPr>
              <a:spLocks/>
            </p:cNvSpPr>
            <p:nvPr/>
          </p:nvSpPr>
          <p:spPr bwMode="auto">
            <a:xfrm rot="7906016" flipH="1">
              <a:off x="2316" y="1694"/>
              <a:ext cx="673" cy="67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4810 w 43200"/>
                <a:gd name="T1" fmla="*/ 4511 h 43200"/>
                <a:gd name="T2" fmla="*/ 22756 w 43200"/>
                <a:gd name="T3" fmla="*/ 31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34810" y="4510"/>
                  </a:moveTo>
                  <a:cubicBezTo>
                    <a:pt x="40101" y="8600"/>
                    <a:pt x="43200" y="14911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85" y="-1"/>
                    <a:pt x="22371" y="10"/>
                    <a:pt x="22756" y="30"/>
                  </a:cubicBezTo>
                </a:path>
                <a:path w="43200" h="43200" stroke="0" extrusionOk="0">
                  <a:moveTo>
                    <a:pt x="34810" y="4510"/>
                  </a:moveTo>
                  <a:cubicBezTo>
                    <a:pt x="40101" y="8600"/>
                    <a:pt x="43200" y="14911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85" y="-1"/>
                    <a:pt x="22371" y="10"/>
                    <a:pt x="22756" y="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2652" y="912"/>
              <a:ext cx="1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505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1066800"/>
            <a:ext cx="5099050" cy="5035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Get out your calculator</a:t>
            </a:r>
          </a:p>
          <a:p>
            <a:pPr marL="457200" indent="-457200"/>
            <a:r>
              <a:rPr lang="en-US" sz="3600"/>
              <a:t>type:</a:t>
            </a:r>
          </a:p>
          <a:p>
            <a:pPr marL="457200" indent="-457200"/>
            <a:r>
              <a:rPr lang="en-US" sz="3600"/>
              <a:t>sin 90 &lt;ENTER&gt;</a:t>
            </a:r>
          </a:p>
          <a:p>
            <a:pPr marL="457200" indent="-457200"/>
            <a:r>
              <a:rPr lang="en-US" sz="3600"/>
              <a:t>1????</a:t>
            </a:r>
          </a:p>
          <a:p>
            <a:pPr marL="457200" indent="-457200"/>
            <a:r>
              <a:rPr lang="en-US" sz="3600"/>
              <a:t>If not </a:t>
            </a:r>
          </a:p>
          <a:p>
            <a:pPr marL="457200" indent="-457200"/>
            <a:r>
              <a:rPr lang="en-US" sz="3600"/>
              <a:t>&lt;2</a:t>
            </a:r>
            <a:r>
              <a:rPr lang="en-US" sz="3600" baseline="30000"/>
              <a:t>nd</a:t>
            </a:r>
            <a:r>
              <a:rPr lang="en-US" sz="3600"/>
              <a:t>?&gt; MODE</a:t>
            </a:r>
          </a:p>
          <a:p>
            <a:pPr marL="457200" indent="-457200"/>
            <a:r>
              <a:rPr lang="en-US" sz="3600"/>
              <a:t>Cursor arrows to “Degree”</a:t>
            </a:r>
          </a:p>
          <a:p>
            <a:pPr marL="457200" indent="-457200"/>
            <a:r>
              <a:rPr lang="en-US" sz="3600"/>
              <a:t>&lt;ENTER&gt; &lt;CLEAR&gt;</a:t>
            </a:r>
          </a:p>
          <a:p>
            <a:pPr marL="457200" indent="-457200"/>
            <a:r>
              <a:rPr lang="en-US" sz="3600"/>
              <a:t>Try again (sin 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3708400"/>
            <a:ext cx="3519488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Step 2: Figure the sides</a:t>
            </a:r>
          </a:p>
          <a:p>
            <a:pPr marL="457200" indent="-457200"/>
            <a:r>
              <a:rPr lang="en-US" sz="2800"/>
              <a:t>using Cos and Sin:</a:t>
            </a:r>
          </a:p>
          <a:p>
            <a:pPr marL="457200" indent="-457200"/>
            <a:r>
              <a:rPr lang="en-US" sz="2800"/>
              <a:t>x = mag Cos(</a:t>
            </a:r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)</a:t>
            </a:r>
          </a:p>
          <a:p>
            <a:pPr marL="457200" indent="-457200"/>
            <a:r>
              <a:rPr lang="en-US" sz="2800"/>
              <a:t>y = mag Sin(</a:t>
            </a:r>
            <a:r>
              <a:rPr lang="en-US" sz="2800">
                <a:sym typeface="Symbol" pitchFamily="18" charset="2"/>
              </a:rPr>
              <a:t></a:t>
            </a:r>
            <a:r>
              <a:rPr lang="en-US" sz="2800"/>
              <a:t>)</a:t>
            </a:r>
          </a:p>
          <a:p>
            <a:pPr marL="457200" indent="-457200"/>
            <a:r>
              <a:rPr lang="en-US" sz="2800"/>
              <a:t>(iff </a:t>
            </a:r>
            <a:r>
              <a:rPr lang="en-US" sz="2800">
                <a:sym typeface="Symbol" pitchFamily="18" charset="2"/>
              </a:rPr>
              <a:t> = trig angle)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397375" y="1752600"/>
            <a:ext cx="44704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x = </a:t>
            </a:r>
            <a:r>
              <a:rPr lang="en-US"/>
              <a:t>(12 m)Cos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/>
              <a:t>153</a:t>
            </a:r>
            <a:r>
              <a:rPr lang="en-US" baseline="30000"/>
              <a:t>o</a:t>
            </a:r>
            <a:r>
              <a:rPr lang="en-US"/>
              <a:t>) = -10.692 m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419600" y="1143000"/>
            <a:ext cx="30035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r>
              <a:rPr lang="en-US" sz="3200"/>
              <a:t> = </a:t>
            </a:r>
            <a:r>
              <a:rPr lang="en-US"/>
              <a:t>180</a:t>
            </a:r>
            <a:r>
              <a:rPr lang="en-US" baseline="30000"/>
              <a:t>o</a:t>
            </a:r>
            <a:r>
              <a:rPr lang="en-US"/>
              <a:t> – 27</a:t>
            </a:r>
            <a:r>
              <a:rPr lang="en-US" baseline="30000"/>
              <a:t>o</a:t>
            </a:r>
            <a:r>
              <a:rPr lang="en-US"/>
              <a:t> = 153</a:t>
            </a:r>
            <a:r>
              <a:rPr lang="en-US" baseline="30000"/>
              <a:t>o</a:t>
            </a:r>
            <a:r>
              <a:rPr lang="en-US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397375" y="2362200"/>
            <a:ext cx="431958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y = </a:t>
            </a:r>
            <a:r>
              <a:rPr lang="en-US"/>
              <a:t>(12 m)Sin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/>
              <a:t>153</a:t>
            </a:r>
            <a:r>
              <a:rPr lang="en-US" baseline="30000"/>
              <a:t>o</a:t>
            </a:r>
            <a:r>
              <a:rPr lang="en-US"/>
              <a:t>) = +5.448 m</a:t>
            </a: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381000" y="1447800"/>
            <a:ext cx="3200400" cy="1143000"/>
            <a:chOff x="240" y="912"/>
            <a:chExt cx="2016" cy="720"/>
          </a:xfrm>
        </p:grpSpPr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V="1">
              <a:off x="240" y="912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 flipV="1">
              <a:off x="240" y="912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1056" y="912"/>
              <a:ext cx="50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248" y="16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1116" y="134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240" y="1632"/>
              <a:ext cx="20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Arc 15"/>
            <p:cNvSpPr>
              <a:spLocks/>
            </p:cNvSpPr>
            <p:nvPr/>
          </p:nvSpPr>
          <p:spPr bwMode="auto">
            <a:xfrm flipH="1">
              <a:off x="1584" y="1436"/>
              <a:ext cx="240" cy="196"/>
            </a:xfrm>
            <a:custGeom>
              <a:avLst/>
              <a:gdLst>
                <a:gd name="G0" fmla="+- 0 0 0"/>
                <a:gd name="G1" fmla="+- 17651 0 0"/>
                <a:gd name="G2" fmla="+- 21600 0 0"/>
                <a:gd name="T0" fmla="*/ 12450 w 21600"/>
                <a:gd name="T1" fmla="*/ 0 h 17651"/>
                <a:gd name="T2" fmla="*/ 21600 w 21600"/>
                <a:gd name="T3" fmla="*/ 17651 h 17651"/>
                <a:gd name="T4" fmla="*/ 0 w 21600"/>
                <a:gd name="T5" fmla="*/ 17651 h 17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3609975"/>
            <a:ext cx="88074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Step 3: Write it in Vector Component notation: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4311650"/>
            <a:ext cx="7988300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3600"/>
              <a:t>Vector = -11 m x + 5.4 m y (With sig figs)</a:t>
            </a:r>
          </a:p>
          <a:p>
            <a:pPr marL="914400" lvl="1" indent="-457200"/>
            <a:r>
              <a:rPr lang="en-US" sz="3600"/>
              <a:t>Reality Check: </a:t>
            </a:r>
          </a:p>
          <a:p>
            <a:pPr marL="1371600" lvl="2" indent="-457200"/>
            <a:r>
              <a:rPr lang="en-US" sz="3600"/>
              <a:t>(+ and -), </a:t>
            </a:r>
          </a:p>
          <a:p>
            <a:pPr marL="1371600" lvl="2" indent="-457200"/>
            <a:r>
              <a:rPr lang="en-US" sz="3600"/>
              <a:t>relative size</a:t>
            </a:r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3352800" y="1524000"/>
            <a:ext cx="3200400" cy="1143000"/>
            <a:chOff x="240" y="912"/>
            <a:chExt cx="2016" cy="720"/>
          </a:xfrm>
        </p:grpSpPr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 flipV="1">
              <a:off x="240" y="912"/>
              <a:ext cx="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 flipV="1">
              <a:off x="240" y="912"/>
              <a:ext cx="2016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056" y="912"/>
              <a:ext cx="50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12 m</a:t>
              </a:r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1248" y="16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116" y="134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240" y="1632"/>
              <a:ext cx="20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Arc 13"/>
            <p:cNvSpPr>
              <a:spLocks/>
            </p:cNvSpPr>
            <p:nvPr/>
          </p:nvSpPr>
          <p:spPr bwMode="auto">
            <a:xfrm flipH="1">
              <a:off x="1584" y="1436"/>
              <a:ext cx="240" cy="196"/>
            </a:xfrm>
            <a:custGeom>
              <a:avLst/>
              <a:gdLst>
                <a:gd name="G0" fmla="+- 0 0 0"/>
                <a:gd name="G1" fmla="+- 17651 0 0"/>
                <a:gd name="G2" fmla="+- 21600 0 0"/>
                <a:gd name="T0" fmla="*/ 12450 w 21600"/>
                <a:gd name="T1" fmla="*/ 0 h 17651"/>
                <a:gd name="T2" fmla="*/ 21600 w 21600"/>
                <a:gd name="T3" fmla="*/ 17651 h 17651"/>
                <a:gd name="T4" fmla="*/ 0 w 21600"/>
                <a:gd name="T5" fmla="*/ 17651 h 17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651" fill="none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</a:path>
                <a:path w="21600" h="17651" stroke="0" extrusionOk="0">
                  <a:moveTo>
                    <a:pt x="12449" y="0"/>
                  </a:moveTo>
                  <a:cubicBezTo>
                    <a:pt x="18187" y="4046"/>
                    <a:pt x="21600" y="10629"/>
                    <a:pt x="21600" y="17651"/>
                  </a:cubicBezTo>
                  <a:lnTo>
                    <a:pt x="0" y="1765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505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8862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2520950" y="990600"/>
            <a:ext cx="136525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371600" y="1905000"/>
            <a:ext cx="175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23.0 m/s</a:t>
            </a: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3492500" y="2451100"/>
            <a:ext cx="3810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96" y="8"/>
              </a:cxn>
              <a:cxn ang="0">
                <a:pos x="240" y="56"/>
              </a:cxn>
            </a:cxnLst>
            <a:rect l="0" t="0" r="r" b="b"/>
            <a:pathLst>
              <a:path w="240" h="104">
                <a:moveTo>
                  <a:pt x="0" y="104"/>
                </a:moveTo>
                <a:cubicBezTo>
                  <a:pt x="28" y="60"/>
                  <a:pt x="56" y="16"/>
                  <a:pt x="96" y="8"/>
                </a:cubicBezTo>
                <a:cubicBezTo>
                  <a:pt x="136" y="0"/>
                  <a:pt x="216" y="48"/>
                  <a:pt x="240" y="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384550" y="1600200"/>
            <a:ext cx="11366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31.0</a:t>
            </a:r>
            <a:r>
              <a:rPr lang="en-US" sz="3600" baseline="30000"/>
              <a:t>o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57200" y="3762375"/>
            <a:ext cx="790575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/>
              <a:t>Draw the Components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Figure the components with sin and cos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Write the answer in VC Notation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69925" y="6437313"/>
            <a:ext cx="16764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-11.8 m/s x + 19.7 m/s y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46125" y="56800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69925" y="5646738"/>
            <a:ext cx="2209800" cy="73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 = 90 + 31 = 121</a:t>
            </a:r>
            <a:r>
              <a:rPr lang="en-US" sz="1400" baseline="30000">
                <a:sym typeface="Symbol" pitchFamily="18" charset="2"/>
              </a:rPr>
              <a:t>o</a:t>
            </a:r>
          </a:p>
          <a:p>
            <a:r>
              <a:rPr lang="en-US" sz="1400">
                <a:sym typeface="Symbol" pitchFamily="18" charset="2"/>
              </a:rPr>
              <a:t>23cos(121) x + 23sin(121) y</a:t>
            </a:r>
          </a:p>
          <a:p>
            <a:r>
              <a:rPr lang="en-US" sz="1400">
                <a:sym typeface="Symbol" pitchFamily="18" charset="2"/>
              </a:rPr>
              <a:t>-11.846 x       + 19.715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124200" y="1717675"/>
            <a:ext cx="6019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XViVfat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AM to VC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574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22.8 km x + 14.4 km y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1219200" y="1066800"/>
            <a:ext cx="51054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219200" y="3276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2362200" y="2819400"/>
            <a:ext cx="1651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88"/>
              </a:cxn>
            </a:cxnLst>
            <a:rect l="0" t="0" r="r" b="b"/>
            <a:pathLst>
              <a:path w="104" h="288">
                <a:moveTo>
                  <a:pt x="0" y="0"/>
                </a:moveTo>
                <a:cubicBezTo>
                  <a:pt x="44" y="48"/>
                  <a:pt x="88" y="96"/>
                  <a:pt x="96" y="144"/>
                </a:cubicBezTo>
                <a:cubicBezTo>
                  <a:pt x="104" y="192"/>
                  <a:pt x="76" y="240"/>
                  <a:pt x="48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55925" y="260985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32.2</a:t>
            </a:r>
            <a:r>
              <a:rPr lang="en-US" sz="3200" baseline="30000"/>
              <a:t>o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467100" y="1066800"/>
            <a:ext cx="15160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27.0 km</a:t>
            </a:r>
            <a:endParaRPr lang="en-US" sz="3200" baseline="3000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371600" y="4445000"/>
            <a:ext cx="49482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32.2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27.0cos(32.2) x + 27.0sin(32.2) y</a:t>
            </a:r>
          </a:p>
          <a:p>
            <a:r>
              <a:rPr lang="en-US" sz="2800">
                <a:sym typeface="Symbol" pitchFamily="18" charset="2"/>
              </a:rPr>
              <a:t>22.84721549         14.38765945</a:t>
            </a:r>
            <a:endParaRPr lang="en-US" sz="2800"/>
          </a:p>
          <a:p>
            <a:r>
              <a:rPr lang="en-US" sz="2800"/>
              <a:t>22.8 km x          +  14.4 km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44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37 m x + -19 m y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596313" y="6315075"/>
            <a:ext cx="519112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600200" y="1295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600200" y="1295400"/>
            <a:ext cx="56388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429000" y="2409825"/>
            <a:ext cx="904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42 m</a:t>
            </a:r>
            <a:endParaRPr lang="en-US" sz="2800" baseline="30000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3200400" y="1295400"/>
            <a:ext cx="165100" cy="533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" y="192"/>
              </a:cxn>
              <a:cxn ang="0">
                <a:pos x="0" y="336"/>
              </a:cxn>
            </a:cxnLst>
            <a:rect l="0" t="0" r="r" b="b"/>
            <a:pathLst>
              <a:path w="104" h="336">
                <a:moveTo>
                  <a:pt x="48" y="0"/>
                </a:moveTo>
                <a:cubicBezTo>
                  <a:pt x="76" y="68"/>
                  <a:pt x="104" y="136"/>
                  <a:pt x="96" y="192"/>
                </a:cubicBezTo>
                <a:cubicBezTo>
                  <a:pt x="88" y="248"/>
                  <a:pt x="44" y="292"/>
                  <a:pt x="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487738" y="1343025"/>
            <a:ext cx="6604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27</a:t>
            </a:r>
            <a:r>
              <a:rPr lang="en-US" sz="2800" baseline="30000"/>
              <a:t>o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600200" y="3884613"/>
            <a:ext cx="4303713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360 – 27 = 333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42cos(333) x + 42sin(333) y</a:t>
            </a:r>
          </a:p>
          <a:p>
            <a:r>
              <a:rPr lang="en-US" sz="2800">
                <a:sym typeface="Symbol" pitchFamily="18" charset="2"/>
              </a:rPr>
              <a:t>37.42227402   -19.06760099</a:t>
            </a:r>
            <a:endParaRPr lang="en-US" sz="2800"/>
          </a:p>
          <a:p>
            <a:r>
              <a:rPr lang="en-US" sz="2800"/>
              <a:t>37 m x           + -19 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-4.9 ft x + 1.1 ft y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819400" y="1905000"/>
            <a:ext cx="1403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feet</a:t>
            </a:r>
            <a:endParaRPr lang="en-US" sz="3200" baseline="300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943600" y="1477963"/>
            <a:ext cx="72390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77</a:t>
            </a:r>
            <a:r>
              <a:rPr lang="en-US" sz="3200" baseline="30000"/>
              <a:t>o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4200" y="15240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1447800" y="1295400"/>
            <a:ext cx="5486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6019800" y="2057400"/>
            <a:ext cx="9144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240" y="48"/>
              </a:cxn>
              <a:cxn ang="0">
                <a:pos x="576" y="48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72" y="216"/>
                  <a:pt x="144" y="96"/>
                  <a:pt x="240" y="48"/>
                </a:cubicBezTo>
                <a:cubicBezTo>
                  <a:pt x="336" y="0"/>
                  <a:pt x="456" y="24"/>
                  <a:pt x="576" y="4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524000" y="3378200"/>
            <a:ext cx="4570413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90 +  77 = 167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5cos(167) x     +  5sin(167) y</a:t>
            </a:r>
          </a:p>
          <a:p>
            <a:r>
              <a:rPr lang="en-US" sz="2800">
                <a:sym typeface="Symbol" pitchFamily="18" charset="2"/>
              </a:rPr>
              <a:t>-4.871850324      1.124755272</a:t>
            </a:r>
          </a:p>
          <a:p>
            <a:r>
              <a:rPr lang="en-US" sz="2800"/>
              <a:t>-4.9 ft x           +  1.1 ft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25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68 N x + -87 N y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038600" y="1295400"/>
            <a:ext cx="14938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110.0 N</a:t>
            </a:r>
            <a:endParaRPr lang="en-US" sz="3200" baseline="300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438400" y="1143000"/>
            <a:ext cx="7239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38</a:t>
            </a:r>
            <a:r>
              <a:rPr lang="en-US" sz="3200" baseline="30000"/>
              <a:t>o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286000" y="15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0" y="152400"/>
            <a:ext cx="35814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2286000" y="914400"/>
            <a:ext cx="685800" cy="2540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144"/>
              </a:cxn>
              <a:cxn ang="0">
                <a:pos x="432" y="0"/>
              </a:cxn>
            </a:cxnLst>
            <a:rect l="0" t="0" r="r" b="b"/>
            <a:pathLst>
              <a:path w="432" h="160">
                <a:moveTo>
                  <a:pt x="0" y="96"/>
                </a:moveTo>
                <a:cubicBezTo>
                  <a:pt x="84" y="128"/>
                  <a:pt x="168" y="160"/>
                  <a:pt x="240" y="144"/>
                </a:cubicBezTo>
                <a:cubicBezTo>
                  <a:pt x="312" y="128"/>
                  <a:pt x="372" y="6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676400" y="4692650"/>
            <a:ext cx="52149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270  +  38 = 308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110.0cos(308) x  + 110.0sin(308) y</a:t>
            </a:r>
          </a:p>
          <a:p>
            <a:r>
              <a:rPr lang="en-US" sz="2800"/>
              <a:t>67.72276229	-86.6811829</a:t>
            </a:r>
            <a:br>
              <a:rPr lang="en-US" sz="2800"/>
            </a:br>
            <a:r>
              <a:rPr lang="en-US" sz="2800"/>
              <a:t>68 N x                 + -87 N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5748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-4.3 m/s x + -2.5 m/s y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410200" y="1066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>
            <a:off x="2209800" y="1066800"/>
            <a:ext cx="5410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5994400" y="1066800"/>
            <a:ext cx="254000" cy="5334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6" y="192"/>
              </a:cxn>
              <a:cxn ang="0">
                <a:pos x="160" y="336"/>
              </a:cxn>
            </a:cxnLst>
            <a:rect l="0" t="0" r="r" b="b"/>
            <a:pathLst>
              <a:path w="160" h="336">
                <a:moveTo>
                  <a:pt x="64" y="0"/>
                </a:moveTo>
                <a:cubicBezTo>
                  <a:pt x="32" y="68"/>
                  <a:pt x="0" y="136"/>
                  <a:pt x="16" y="192"/>
                </a:cubicBezTo>
                <a:cubicBezTo>
                  <a:pt x="32" y="248"/>
                  <a:pt x="96" y="292"/>
                  <a:pt x="16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235450" y="2362200"/>
            <a:ext cx="13811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m/s</a:t>
            </a:r>
            <a:endParaRPr lang="en-US" sz="3200" baseline="30000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953000" y="114300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30.0</a:t>
            </a:r>
            <a:r>
              <a:rPr lang="en-US" sz="3200" baseline="30000"/>
              <a:t>o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0" y="3911600"/>
            <a:ext cx="4948238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 = 180  +  30.0 = 210.0</a:t>
            </a:r>
            <a:r>
              <a:rPr lang="en-US" sz="2800" baseline="30000">
                <a:sym typeface="Symbol" pitchFamily="18" charset="2"/>
              </a:rPr>
              <a:t>o</a:t>
            </a:r>
          </a:p>
          <a:p>
            <a:r>
              <a:rPr lang="en-US" sz="2800">
                <a:sym typeface="Symbol" pitchFamily="18" charset="2"/>
              </a:rPr>
              <a:t>5.0cos(210.0) x  +   5.0sin(210) y</a:t>
            </a:r>
          </a:p>
          <a:p>
            <a:r>
              <a:rPr lang="en-US" sz="2800">
                <a:sym typeface="Symbol" pitchFamily="18" charset="2"/>
              </a:rPr>
              <a:t>-4.330127019	 -2.5</a:t>
            </a:r>
            <a:endParaRPr lang="en-US" sz="2800"/>
          </a:p>
          <a:p>
            <a:r>
              <a:rPr lang="en-US" sz="2800"/>
              <a:t>-4.3 m/s x           +  -2.5 m/s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854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VC + VC - step by step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137525" y="6238875"/>
            <a:ext cx="89535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TOC</a:t>
            </a:r>
            <a:endParaRPr lang="en-US" sz="28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69925" y="838200"/>
            <a:ext cx="6365875" cy="5641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Given these Vectors:</a:t>
            </a:r>
          </a:p>
          <a:p>
            <a:endParaRPr lang="en-US" sz="4800"/>
          </a:p>
          <a:p>
            <a:r>
              <a:rPr lang="en-US" sz="4800"/>
              <a:t>A:	      2.3 m x + 3.4 m y</a:t>
            </a:r>
          </a:p>
          <a:p>
            <a:r>
              <a:rPr lang="en-US" sz="4800" u="sng"/>
              <a:t>B:	      7.4 m x + 1.2 m y</a:t>
            </a:r>
          </a:p>
          <a:p>
            <a:r>
              <a:rPr lang="en-US" sz="4800"/>
              <a:t>A+B = 9.7 m x + 4.6 m y</a:t>
            </a:r>
          </a:p>
          <a:p>
            <a:endParaRPr lang="en-US" sz="4800"/>
          </a:p>
          <a:p>
            <a:r>
              <a:rPr lang="en-US" sz="4800"/>
              <a:t>Any Questions??????</a:t>
            </a:r>
          </a:p>
          <a:p>
            <a:r>
              <a:rPr lang="en-US" sz="2800"/>
              <a:t>(This is why VC vectors are our friends)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VC + VC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5</a:t>
            </a:r>
            <a:r>
              <a:rPr lang="en-US" sz="4800"/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5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2.6 m x + 7.3 m y</a:t>
            </a:r>
            <a:endParaRPr lang="en-US" sz="1200" baseline="300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03350" y="615950"/>
            <a:ext cx="5988050" cy="4116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A =  4.5 m x +  3.2 m y</a:t>
            </a:r>
          </a:p>
          <a:p>
            <a:r>
              <a:rPr lang="en-US" sz="4800"/>
              <a:t>B = -1.2 m x + -3.9 m y</a:t>
            </a:r>
          </a:p>
          <a:p>
            <a:r>
              <a:rPr lang="en-US" sz="4800"/>
              <a:t>C = -1.9 m x +  4.1 m y</a:t>
            </a:r>
          </a:p>
          <a:p>
            <a:endParaRPr lang="en-US" sz="4800"/>
          </a:p>
          <a:p>
            <a:r>
              <a:rPr lang="en-US" sz="7200"/>
              <a:t>Find A +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44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-3.1 m x + .2 m y</a:t>
            </a:r>
            <a:endParaRPr lang="en-US" sz="1200" baseline="300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03350" y="615950"/>
            <a:ext cx="5988050" cy="4116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A =  4.5 m x +  3.2 m y</a:t>
            </a:r>
          </a:p>
          <a:p>
            <a:r>
              <a:rPr lang="en-US" sz="4800"/>
              <a:t>B = -1.2 m x + -3.9 m y</a:t>
            </a:r>
          </a:p>
          <a:p>
            <a:r>
              <a:rPr lang="en-US" sz="4800"/>
              <a:t>C = -1.9 m x +  4.1 m y</a:t>
            </a:r>
          </a:p>
          <a:p>
            <a:endParaRPr lang="en-US" sz="4800"/>
          </a:p>
          <a:p>
            <a:r>
              <a:rPr lang="en-US" sz="7200"/>
              <a:t>Find C + 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260725" y="-762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80125" y="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124200" y="449263"/>
            <a:ext cx="60198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200"/>
              <a:t>Fill in your H/V table of XViVfat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What is the velocity of impact? (in AM Notation)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/>
            <a:r>
              <a:rPr lang="en-US" sz="1200"/>
              <a:t>	H		V</a:t>
            </a:r>
          </a:p>
          <a:p>
            <a:pPr marL="457200" indent="-457200"/>
            <a:r>
              <a:rPr lang="en-US" sz="1200"/>
              <a:t>X	?		?</a:t>
            </a:r>
          </a:p>
          <a:p>
            <a:pPr marL="457200" indent="-457200"/>
            <a:r>
              <a:rPr lang="en-US" sz="1200"/>
              <a:t>Vi	9.21 m/s	0 (cliff)</a:t>
            </a:r>
          </a:p>
          <a:p>
            <a:pPr marL="457200" indent="-457200"/>
            <a:r>
              <a:rPr lang="en-US" sz="1200"/>
              <a:t>Vf	9.21 m/s</a:t>
            </a:r>
          </a:p>
          <a:p>
            <a:pPr marL="457200" indent="-457200"/>
            <a:r>
              <a:rPr lang="en-US" sz="1200"/>
              <a:t>a	0		-9.8 m/s/s</a:t>
            </a:r>
          </a:p>
          <a:p>
            <a:pPr marL="457200" indent="-457200"/>
            <a:r>
              <a:rPr lang="en-US" sz="1200"/>
              <a:t>t	2.17 s		2.17 s</a:t>
            </a:r>
          </a:p>
          <a:p>
            <a:pPr marL="457200" indent="-457200"/>
            <a:endParaRPr lang="en-US" sz="1200"/>
          </a:p>
          <a:p>
            <a:pPr marL="457200" indent="-457200"/>
            <a:r>
              <a:rPr lang="en-US" sz="1200"/>
              <a:t>Horiz:</a:t>
            </a:r>
          </a:p>
          <a:p>
            <a:pPr marL="457200" indent="-457200"/>
            <a:r>
              <a:rPr lang="en-US" sz="1200"/>
              <a:t>X = (9.21)(2.17) = 19.9857 m </a:t>
            </a:r>
            <a:r>
              <a:rPr lang="en-US" sz="1200">
                <a:cs typeface="Times New Roman" pitchFamily="18" charset="0"/>
              </a:rPr>
              <a:t>≈ 20. m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Vert: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Vf = Vi + at = 0 + (-9.8)(2.17) = -21.266 m/s ≈ 21.3 m/s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X = V</a:t>
            </a:r>
            <a:r>
              <a:rPr lang="en-US" sz="1200" baseline="-25000">
                <a:cs typeface="Times New Roman" pitchFamily="18" charset="0"/>
              </a:rPr>
              <a:t>i</a:t>
            </a:r>
            <a:r>
              <a:rPr lang="en-US" sz="1200">
                <a:cs typeface="Times New Roman" pitchFamily="18" charset="0"/>
              </a:rPr>
              <a:t> t + 1/2at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 = 0 + 1/3(-9.8)(2.17)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 = -23.07361 m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So she lands about 20. m out, the cliff is 23 m tall, and her velocity of impact in VC notation is: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9.21 m/s x + -21.3 m/s y, the speed is the hypotenuse of that √(9.21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+21.266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) = 23.1747 m/s so her speed is about 23.2 m/s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In angle magnitude notation her velocity looks like: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The magnitude is the speed we calculated, and the angle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indicated is </a:t>
            </a:r>
            <a:r>
              <a:rPr lang="el-GR" sz="1200">
                <a:cs typeface="Times New Roman" pitchFamily="18" charset="0"/>
              </a:rPr>
              <a:t>θ</a:t>
            </a:r>
            <a:r>
              <a:rPr lang="en-US" sz="1200">
                <a:cs typeface="Times New Roman" pitchFamily="18" charset="0"/>
              </a:rPr>
              <a:t> = tan</a:t>
            </a:r>
            <a:r>
              <a:rPr lang="en-US" sz="1200" baseline="30000">
                <a:cs typeface="Times New Roman" pitchFamily="18" charset="0"/>
              </a:rPr>
              <a:t>-1</a:t>
            </a:r>
            <a:r>
              <a:rPr lang="en-US" sz="1200">
                <a:cs typeface="Times New Roman" pitchFamily="18" charset="0"/>
              </a:rPr>
              <a:t>(21.266/9.21) = 66.6</a:t>
            </a:r>
            <a:r>
              <a:rPr lang="en-US" sz="1200" baseline="30000">
                <a:cs typeface="Times New Roman" pitchFamily="18" charset="0"/>
              </a:rPr>
              <a:t>o</a:t>
            </a:r>
            <a:endParaRPr lang="el-GR" sz="1200" baseline="30000">
              <a:cs typeface="Times New Roman" pitchFamily="18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7010400" y="5257800"/>
            <a:ext cx="914400" cy="1524000"/>
            <a:chOff x="4416" y="3120"/>
            <a:chExt cx="576" cy="960"/>
          </a:xfrm>
        </p:grpSpPr>
        <p:grpSp>
          <p:nvGrpSpPr>
            <p:cNvPr id="4116" name="Group 20"/>
            <p:cNvGrpSpPr>
              <a:grpSpLocks/>
            </p:cNvGrpSpPr>
            <p:nvPr/>
          </p:nvGrpSpPr>
          <p:grpSpPr bwMode="auto">
            <a:xfrm>
              <a:off x="4416" y="3120"/>
              <a:ext cx="576" cy="960"/>
              <a:chOff x="4416" y="3360"/>
              <a:chExt cx="576" cy="960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4416" y="336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4992" y="336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4416" y="3360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7" name="Arc 21"/>
            <p:cNvSpPr>
              <a:spLocks/>
            </p:cNvSpPr>
            <p:nvPr/>
          </p:nvSpPr>
          <p:spPr bwMode="auto">
            <a:xfrm rot="-17100000">
              <a:off x="4464" y="3120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7223125" y="5037138"/>
            <a:ext cx="361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9.21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924800" y="5943600"/>
            <a:ext cx="4635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21.266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7054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VC to AM - step by step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137525" y="6238875"/>
            <a:ext cx="89535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hlinkClick r:id="rId2" action="ppaction://hlinksldjump"/>
              </a:rPr>
              <a:t>TOC</a:t>
            </a:r>
            <a:endParaRPr lang="en-US" sz="280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6911975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Given this VC Vector:</a:t>
            </a:r>
            <a:r>
              <a:rPr lang="en-US" sz="3600"/>
              <a:t> 5.1 m x + -1.7 m y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962400" y="2057400"/>
            <a:ext cx="3810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296863" y="2057400"/>
            <a:ext cx="5113337" cy="1055688"/>
            <a:chOff x="187" y="1296"/>
            <a:chExt cx="3221" cy="665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87" y="1596"/>
              <a:ext cx="1908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2. Find the angle:</a:t>
              </a:r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3264" y="1296"/>
              <a:ext cx="144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0" y="240"/>
                </a:cxn>
              </a:cxnLst>
              <a:rect l="0" t="0" r="r" b="b"/>
              <a:pathLst>
                <a:path w="144" h="240">
                  <a:moveTo>
                    <a:pt x="0" y="0"/>
                  </a:moveTo>
                  <a:cubicBezTo>
                    <a:pt x="72" y="52"/>
                    <a:pt x="144" y="104"/>
                    <a:pt x="144" y="144"/>
                  </a:cubicBezTo>
                  <a:cubicBezTo>
                    <a:pt x="144" y="184"/>
                    <a:pt x="72" y="212"/>
                    <a:pt x="0" y="24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304800" y="1641475"/>
            <a:ext cx="8751888" cy="1711325"/>
            <a:chOff x="192" y="1034"/>
            <a:chExt cx="5513" cy="1078"/>
          </a:xfrm>
        </p:grpSpPr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2496" y="1296"/>
              <a:ext cx="2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4896" y="129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192" y="1136"/>
              <a:ext cx="2093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3200"/>
                <a:t>1. Draw the vector: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3590" y="1034"/>
              <a:ext cx="69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5.1 m x</a:t>
              </a:r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4944" y="1392"/>
              <a:ext cx="76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-1.7 m y</a:t>
              </a:r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746125" y="1565275"/>
            <a:ext cx="7727950" cy="2225675"/>
            <a:chOff x="470" y="986"/>
            <a:chExt cx="4868" cy="1402"/>
          </a:xfrm>
        </p:grpSpPr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470" y="2023"/>
              <a:ext cx="175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Tan</a:t>
              </a:r>
              <a:r>
                <a:rPr lang="en-US" sz="3200">
                  <a:sym typeface="Symbol" pitchFamily="18" charset="2"/>
                </a:rPr>
                <a:t></a:t>
              </a:r>
              <a:r>
                <a:rPr lang="en-US" sz="3200"/>
                <a:t>  = opp/adj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4214" y="986"/>
              <a:ext cx="35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adj</a:t>
              </a:r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4934" y="1610"/>
              <a:ext cx="40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opp</a:t>
              </a: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3398" y="1305"/>
              <a:ext cx="23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ym typeface="Symbol" pitchFamily="18" charset="2"/>
                </a:rPr>
                <a:t></a:t>
              </a:r>
            </a:p>
          </p:txBody>
        </p:sp>
      </p:grp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822325" y="3687763"/>
            <a:ext cx="646430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 = tan</a:t>
            </a:r>
            <a:r>
              <a:rPr lang="en-US" sz="3200" baseline="30000">
                <a:sym typeface="Symbol" pitchFamily="18" charset="2"/>
              </a:rPr>
              <a:t>-1</a:t>
            </a:r>
            <a:r>
              <a:rPr lang="en-US" sz="3200">
                <a:sym typeface="Symbol" pitchFamily="18" charset="2"/>
              </a:rPr>
              <a:t>(1.7/5.1) = 18.435</a:t>
            </a:r>
            <a:r>
              <a:rPr lang="en-US" sz="3200" baseline="30000">
                <a:sym typeface="Symbol" pitchFamily="18" charset="2"/>
              </a:rPr>
              <a:t>o </a:t>
            </a:r>
            <a:r>
              <a:rPr lang="en-US" sz="3200">
                <a:sym typeface="Symbol" pitchFamily="18" charset="2"/>
              </a:rPr>
              <a:t>= 18</a:t>
            </a:r>
            <a:r>
              <a:rPr lang="en-US" sz="3200" baseline="30000">
                <a:sym typeface="Symbol" pitchFamily="18" charset="2"/>
              </a:rPr>
              <a:t>o  </a:t>
            </a:r>
            <a:r>
              <a:rPr lang="en-US" sz="3200">
                <a:sym typeface="Symbol" pitchFamily="18" charset="2"/>
              </a:rPr>
              <a:t>(s.f.)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17500" y="4419600"/>
            <a:ext cx="6080125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 Find the Magnitude:</a:t>
            </a:r>
          </a:p>
          <a:p>
            <a:r>
              <a:rPr lang="en-US" sz="3200"/>
              <a:t>opp</a:t>
            </a:r>
            <a:r>
              <a:rPr lang="en-US" sz="3200" baseline="30000"/>
              <a:t>2</a:t>
            </a:r>
            <a:r>
              <a:rPr lang="en-US" sz="3200"/>
              <a:t> + adj</a:t>
            </a:r>
            <a:r>
              <a:rPr lang="en-US" sz="3200" baseline="30000"/>
              <a:t>2</a:t>
            </a:r>
            <a:r>
              <a:rPr lang="en-US" sz="3200"/>
              <a:t> = hyp</a:t>
            </a:r>
            <a:r>
              <a:rPr lang="en-US" sz="3200" baseline="30000"/>
              <a:t>2</a:t>
            </a:r>
            <a:r>
              <a:rPr lang="en-US" sz="3200"/>
              <a:t> </a:t>
            </a:r>
          </a:p>
          <a:p>
            <a:r>
              <a:rPr lang="en-US" sz="3200"/>
              <a:t>hyp = </a:t>
            </a:r>
            <a:r>
              <a:rPr lang="en-US">
                <a:sym typeface="BR Symbol" pitchFamily="18" charset="2"/>
              </a:rPr>
              <a:t></a:t>
            </a:r>
            <a:r>
              <a:rPr lang="en-US" sz="3200"/>
              <a:t>(5.1</a:t>
            </a:r>
            <a:r>
              <a:rPr lang="en-US" sz="3200" baseline="30000"/>
              <a:t>2</a:t>
            </a:r>
            <a:r>
              <a:rPr lang="en-US" sz="3200"/>
              <a:t> + 1.7</a:t>
            </a:r>
            <a:r>
              <a:rPr lang="en-US" sz="3200" baseline="30000"/>
              <a:t>2</a:t>
            </a:r>
            <a:r>
              <a:rPr lang="en-US" sz="3200"/>
              <a:t>) = 5.376 = 5.4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88" grpId="0" autoUpdateAnimBg="0"/>
      <p:bldP spid="3278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VC to AM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6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49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3.9 m, 30.</a:t>
            </a:r>
            <a:r>
              <a:rPr lang="en-US" sz="1200" baseline="30000"/>
              <a:t>o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93725" y="501650"/>
            <a:ext cx="8016875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Draw this vector, and find its magnitude and the angle it forms with the x-axis: (label your angle) </a:t>
            </a:r>
          </a:p>
          <a:p>
            <a:r>
              <a:rPr lang="en-US" sz="3200"/>
              <a:t>3.4 m x + 2.0 m y</a:t>
            </a: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1066800" y="3124200"/>
            <a:ext cx="5053013" cy="2403475"/>
            <a:chOff x="672" y="1968"/>
            <a:chExt cx="3183" cy="1514"/>
          </a:xfrm>
        </p:grpSpPr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672" y="3216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V="1">
              <a:off x="3216" y="196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672" y="1968"/>
              <a:ext cx="2544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1574" y="3194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3.4 m</a:t>
              </a:r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3302" y="2378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2.0 m</a:t>
              </a:r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1430" y="2186"/>
              <a:ext cx="55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3.9 m</a:t>
              </a:r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1296" y="2928"/>
              <a:ext cx="10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44"/>
                </a:cxn>
                <a:cxn ang="0">
                  <a:pos x="48" y="288"/>
                </a:cxn>
              </a:cxnLst>
              <a:rect l="0" t="0" r="r" b="b"/>
              <a:pathLst>
                <a:path w="104" h="288">
                  <a:moveTo>
                    <a:pt x="0" y="0"/>
                  </a:moveTo>
                  <a:cubicBezTo>
                    <a:pt x="44" y="48"/>
                    <a:pt x="88" y="96"/>
                    <a:pt x="96" y="144"/>
                  </a:cubicBezTo>
                  <a:cubicBezTo>
                    <a:pt x="104" y="192"/>
                    <a:pt x="76" y="240"/>
                    <a:pt x="48" y="28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430" y="2880"/>
              <a:ext cx="42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30.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747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27 m/s, 56</a:t>
            </a:r>
            <a:r>
              <a:rPr lang="en-US" sz="1200" baseline="30000"/>
              <a:t>o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93725" y="381000"/>
            <a:ext cx="8016875" cy="1981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Draw this vector, and find its magnitude and the angle it forms with the y-axis: </a:t>
            </a:r>
            <a:r>
              <a:rPr lang="en-US" sz="2800"/>
              <a:t>(label your angle) </a:t>
            </a:r>
          </a:p>
          <a:p>
            <a:r>
              <a:rPr lang="en-US" sz="3200"/>
              <a:t>-22 m/s x + 15 m/s y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74725" y="2590800"/>
            <a:ext cx="6264275" cy="3470275"/>
            <a:chOff x="614" y="1632"/>
            <a:chExt cx="3946" cy="2186"/>
          </a:xfrm>
        </p:grpSpPr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1488" y="3456"/>
              <a:ext cx="3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 flipV="1">
              <a:off x="1488" y="1632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H="1" flipV="1">
              <a:off x="1488" y="1632"/>
              <a:ext cx="3072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2582" y="3530"/>
              <a:ext cx="74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-22 m/s 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614" y="2378"/>
              <a:ext cx="63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15 m/s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2726" y="2042"/>
              <a:ext cx="63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 m/s</a:t>
              </a:r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auto">
            <a:xfrm>
              <a:off x="1488" y="1872"/>
              <a:ext cx="432" cy="272"/>
            </a:xfrm>
            <a:custGeom>
              <a:avLst/>
              <a:gdLst/>
              <a:ahLst/>
              <a:cxnLst>
                <a:cxn ang="0">
                  <a:pos x="432" y="0"/>
                </a:cxn>
                <a:cxn ang="0">
                  <a:pos x="288" y="240"/>
                </a:cxn>
                <a:cxn ang="0">
                  <a:pos x="0" y="192"/>
                </a:cxn>
              </a:cxnLst>
              <a:rect l="0" t="0" r="r" b="b"/>
              <a:pathLst>
                <a:path w="432" h="272">
                  <a:moveTo>
                    <a:pt x="432" y="0"/>
                  </a:moveTo>
                  <a:cubicBezTo>
                    <a:pt x="396" y="104"/>
                    <a:pt x="360" y="208"/>
                    <a:pt x="288" y="240"/>
                  </a:cubicBezTo>
                  <a:cubicBezTo>
                    <a:pt x="216" y="272"/>
                    <a:pt x="48" y="200"/>
                    <a:pt x="0" y="19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1622" y="2138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56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992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17.5 N, 31.0</a:t>
            </a:r>
            <a:r>
              <a:rPr lang="en-US" sz="1200" baseline="30000"/>
              <a:t>o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93725" y="304800"/>
            <a:ext cx="8016875" cy="1981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Draw this vector, and find its magnitude and the angle it forms with the y-axis: </a:t>
            </a:r>
            <a:r>
              <a:rPr lang="en-US" sz="2800"/>
              <a:t>(label your angle) </a:t>
            </a:r>
          </a:p>
          <a:p>
            <a:r>
              <a:rPr lang="en-US" sz="3200"/>
              <a:t>9.00 N x + -15.0 N y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1584325" y="2327275"/>
            <a:ext cx="3630613" cy="4225925"/>
            <a:chOff x="998" y="1466"/>
            <a:chExt cx="2287" cy="2662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1430" y="1466"/>
              <a:ext cx="63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9.00 N</a:t>
              </a:r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1056" y="1824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2544" y="1824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1056" y="1824"/>
              <a:ext cx="1488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2582" y="2810"/>
              <a:ext cx="70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-15.0 N</a:t>
              </a:r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998" y="3002"/>
              <a:ext cx="63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17.5 N</a:t>
              </a:r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auto">
            <a:xfrm>
              <a:off x="2112" y="3304"/>
              <a:ext cx="432" cy="10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192" y="8"/>
                </a:cxn>
                <a:cxn ang="0">
                  <a:pos x="432" y="56"/>
                </a:cxn>
              </a:cxnLst>
              <a:rect l="0" t="0" r="r" b="b"/>
              <a:pathLst>
                <a:path w="432" h="104">
                  <a:moveTo>
                    <a:pt x="0" y="104"/>
                  </a:moveTo>
                  <a:cubicBezTo>
                    <a:pt x="60" y="60"/>
                    <a:pt x="120" y="16"/>
                    <a:pt x="192" y="8"/>
                  </a:cubicBezTo>
                  <a:cubicBezTo>
                    <a:pt x="264" y="0"/>
                    <a:pt x="348" y="28"/>
                    <a:pt x="432" y="5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1958" y="2858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31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82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8.19 , 59.8</a:t>
            </a:r>
            <a:r>
              <a:rPr lang="en-US" sz="1200" baseline="30000"/>
              <a:t>o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4191000"/>
            <a:ext cx="8016875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Add these two angle magnitude vectors, and express their sum as an angle magnitude vector, finding the angle it forms with the x-axis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762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762000" y="762000"/>
            <a:ext cx="1447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1066800" y="2286000"/>
            <a:ext cx="2286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144" y="288"/>
              </a:cxn>
            </a:cxnLst>
            <a:rect l="0" t="0" r="r" b="b"/>
            <a:pathLst>
              <a:path w="144" h="288">
                <a:moveTo>
                  <a:pt x="0" y="0"/>
                </a:moveTo>
                <a:cubicBezTo>
                  <a:pt x="36" y="48"/>
                  <a:pt x="72" y="96"/>
                  <a:pt x="96" y="144"/>
                </a:cubicBezTo>
                <a:cubicBezTo>
                  <a:pt x="120" y="192"/>
                  <a:pt x="13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431925" y="200025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48.0</a:t>
            </a:r>
            <a:r>
              <a:rPr lang="en-US" sz="3200" baseline="30000"/>
              <a:t>o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76250" y="1325563"/>
            <a:ext cx="8953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7.00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69925" y="120650"/>
            <a:ext cx="5143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930650" y="76200"/>
            <a:ext cx="48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B</a:t>
            </a: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5410200" y="1905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 flipV="1">
            <a:off x="2743200" y="1676400"/>
            <a:ext cx="2667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524250" y="2209800"/>
            <a:ext cx="895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9.00</a:t>
            </a:r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4876800" y="2184400"/>
            <a:ext cx="533400" cy="254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336" y="64"/>
              </a:cxn>
            </a:cxnLst>
            <a:rect l="0" t="0" r="r" b="b"/>
            <a:pathLst>
              <a:path w="336" h="160">
                <a:moveTo>
                  <a:pt x="0" y="160"/>
                </a:moveTo>
                <a:cubicBezTo>
                  <a:pt x="44" y="96"/>
                  <a:pt x="88" y="32"/>
                  <a:pt x="144" y="16"/>
                </a:cubicBezTo>
                <a:cubicBezTo>
                  <a:pt x="200" y="0"/>
                  <a:pt x="268" y="32"/>
                  <a:pt x="336" y="6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229100" y="160020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78.0</a:t>
            </a:r>
            <a:r>
              <a:rPr lang="en-US" sz="3200" baseline="30000"/>
              <a:t>o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775325" y="0"/>
            <a:ext cx="3368675" cy="2838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1. AM to VC</a:t>
            </a:r>
          </a:p>
          <a:p>
            <a:r>
              <a:rPr lang="en-US" sz="1800"/>
              <a:t>    AM to VC</a:t>
            </a:r>
          </a:p>
          <a:p>
            <a:r>
              <a:rPr lang="en-US" sz="1800"/>
              <a:t>2.  VC + VC</a:t>
            </a:r>
          </a:p>
          <a:p>
            <a:r>
              <a:rPr lang="en-US" sz="1800"/>
              <a:t>3.  AM to VC</a:t>
            </a:r>
          </a:p>
          <a:p>
            <a:endParaRPr lang="en-US" sz="1800"/>
          </a:p>
          <a:p>
            <a:r>
              <a:rPr lang="en-US" sz="1800"/>
              <a:t>A =         4.684 x + 5.202 y</a:t>
            </a:r>
          </a:p>
          <a:p>
            <a:r>
              <a:rPr lang="en-US" sz="1800" u="sng"/>
              <a:t>B =        -8.803 x + 1.871 y</a:t>
            </a:r>
          </a:p>
          <a:p>
            <a:r>
              <a:rPr lang="en-US" sz="1800"/>
              <a:t>A + B = -4.119 x 7.073 y</a:t>
            </a:r>
          </a:p>
          <a:p>
            <a:endParaRPr lang="en-US" sz="1800"/>
          </a:p>
          <a:p>
            <a:r>
              <a:rPr lang="en-US" sz="1800"/>
              <a:t>Mag = </a:t>
            </a:r>
            <a:r>
              <a:rPr lang="en-US" sz="1800">
                <a:cs typeface="Times New Roman" pitchFamily="18" charset="0"/>
              </a:rPr>
              <a:t>√(4.119</a:t>
            </a:r>
            <a:r>
              <a:rPr lang="en-US" sz="1800" baseline="30000">
                <a:cs typeface="Times New Roman" pitchFamily="18" charset="0"/>
              </a:rPr>
              <a:t>2</a:t>
            </a:r>
            <a:r>
              <a:rPr lang="en-US" sz="1800">
                <a:cs typeface="Times New Roman" pitchFamily="18" charset="0"/>
              </a:rPr>
              <a:t>+7.073</a:t>
            </a:r>
            <a:r>
              <a:rPr lang="en-US" sz="1800" baseline="30000">
                <a:cs typeface="Times New Roman" pitchFamily="18" charset="0"/>
              </a:rPr>
              <a:t>2</a:t>
            </a:r>
            <a:r>
              <a:rPr lang="en-US" sz="1800">
                <a:cs typeface="Times New Roman" pitchFamily="18" charset="0"/>
              </a:rPr>
              <a:t>) = 8.19</a:t>
            </a:r>
          </a:p>
        </p:txBody>
      </p:sp>
      <p:grpSp>
        <p:nvGrpSpPr>
          <p:cNvPr id="38930" name="Group 18"/>
          <p:cNvGrpSpPr>
            <a:grpSpLocks/>
          </p:cNvGrpSpPr>
          <p:nvPr/>
        </p:nvGrpSpPr>
        <p:grpSpPr bwMode="auto">
          <a:xfrm>
            <a:off x="5791200" y="2895600"/>
            <a:ext cx="2971800" cy="1171575"/>
            <a:chOff x="3024" y="2016"/>
            <a:chExt cx="1872" cy="738"/>
          </a:xfrm>
        </p:grpSpPr>
        <p:grpSp>
          <p:nvGrpSpPr>
            <p:cNvPr id="38931" name="Group 19"/>
            <p:cNvGrpSpPr>
              <a:grpSpLocks/>
            </p:cNvGrpSpPr>
            <p:nvPr/>
          </p:nvGrpSpPr>
          <p:grpSpPr bwMode="auto">
            <a:xfrm>
              <a:off x="4608" y="2016"/>
              <a:ext cx="288" cy="624"/>
              <a:chOff x="4608" y="2016"/>
              <a:chExt cx="288" cy="624"/>
            </a:xfrm>
          </p:grpSpPr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 flipH="1">
                <a:off x="4608" y="264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3" name="Line 21"/>
              <p:cNvSpPr>
                <a:spLocks noChangeShapeType="1"/>
              </p:cNvSpPr>
              <p:nvPr/>
            </p:nvSpPr>
            <p:spPr bwMode="auto">
              <a:xfrm flipV="1">
                <a:off x="4608" y="201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4" name="Line 22"/>
              <p:cNvSpPr>
                <a:spLocks noChangeShapeType="1"/>
              </p:cNvSpPr>
              <p:nvPr/>
            </p:nvSpPr>
            <p:spPr bwMode="auto">
              <a:xfrm flipH="1" flipV="1">
                <a:off x="4608" y="2016"/>
                <a:ext cx="288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5" name="Arc 23"/>
              <p:cNvSpPr>
                <a:spLocks/>
              </p:cNvSpPr>
              <p:nvPr/>
            </p:nvSpPr>
            <p:spPr bwMode="auto">
              <a:xfrm rot="19800000" flipH="1">
                <a:off x="4764" y="2532"/>
                <a:ext cx="96" cy="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3024" y="2350"/>
              <a:ext cx="1440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l-GR" sz="1800">
                  <a:cs typeface="Times New Roman" pitchFamily="18" charset="0"/>
                </a:rPr>
                <a:t>θ</a:t>
              </a:r>
              <a:r>
                <a:rPr lang="en-US" sz="1800">
                  <a:cs typeface="Times New Roman" pitchFamily="18" charset="0"/>
                </a:rPr>
                <a:t> = Tan</a:t>
              </a:r>
              <a:r>
                <a:rPr lang="en-US" sz="1800" baseline="30000">
                  <a:cs typeface="Times New Roman" pitchFamily="18" charset="0"/>
                </a:rPr>
                <a:t>-1</a:t>
              </a:r>
              <a:r>
                <a:rPr lang="en-US" sz="1800">
                  <a:cs typeface="Times New Roman" pitchFamily="18" charset="0"/>
                </a:rPr>
                <a:t>(7.073/4.119) = 59.8</a:t>
              </a:r>
              <a:r>
                <a:rPr lang="en-US" sz="1800" baseline="30000">
                  <a:cs typeface="Times New Roman" pitchFamily="18" charset="0"/>
                </a:rPr>
                <a:t>o</a:t>
              </a:r>
              <a:endParaRPr lang="el-GR" sz="1800" baseline="3000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4 – Boat Crossing River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7162800" y="457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638800" y="304800"/>
            <a:ext cx="1368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Current:</a:t>
            </a:r>
          </a:p>
          <a:p>
            <a:r>
              <a:rPr lang="en-US" sz="2800"/>
              <a:t> 1.2 m/s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12725" y="142875"/>
            <a:ext cx="42830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Find:</a:t>
            </a:r>
          </a:p>
          <a:p>
            <a:pPr>
              <a:buFontTx/>
              <a:buChar char="•"/>
            </a:pPr>
            <a:r>
              <a:rPr lang="en-US" sz="2800"/>
              <a:t>Time to cross</a:t>
            </a:r>
          </a:p>
          <a:p>
            <a:pPr>
              <a:buFontTx/>
              <a:buChar char="•"/>
            </a:pPr>
            <a:r>
              <a:rPr lang="en-US" sz="2800"/>
              <a:t>Where it lands</a:t>
            </a:r>
          </a:p>
          <a:p>
            <a:pPr>
              <a:buFontTx/>
              <a:buChar char="•"/>
            </a:pPr>
            <a:r>
              <a:rPr lang="en-US" sz="2800"/>
              <a:t>Speed as seen from above</a:t>
            </a:r>
          </a:p>
          <a:p>
            <a:pPr>
              <a:buFontTx/>
              <a:buChar char="•"/>
            </a:pPr>
            <a:r>
              <a:rPr lang="en-US" sz="2800"/>
              <a:t>Angle to go straight across?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4495800" y="3006725"/>
            <a:ext cx="609600" cy="1524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984875" y="59674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120 m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44958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72390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5105400" y="3082925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165725" y="2047875"/>
            <a:ext cx="198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Boat 3.5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7162800" y="457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638800" y="304800"/>
            <a:ext cx="1368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Current:</a:t>
            </a:r>
          </a:p>
          <a:p>
            <a:r>
              <a:rPr lang="en-US" sz="2800"/>
              <a:t> 1.2 m/s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12725" y="142875"/>
            <a:ext cx="428307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Find:</a:t>
            </a:r>
          </a:p>
          <a:p>
            <a:pPr>
              <a:buFontTx/>
              <a:buChar char="•"/>
            </a:pPr>
            <a:r>
              <a:rPr lang="en-US" sz="1600"/>
              <a:t>Time to cross</a:t>
            </a:r>
          </a:p>
          <a:p>
            <a:pPr>
              <a:buFontTx/>
              <a:buChar char="•"/>
            </a:pPr>
            <a:r>
              <a:rPr lang="en-US" sz="1600"/>
              <a:t>Where it lands</a:t>
            </a:r>
          </a:p>
          <a:p>
            <a:pPr>
              <a:buFontTx/>
              <a:buChar char="•"/>
            </a:pPr>
            <a:r>
              <a:rPr lang="en-US" sz="1600"/>
              <a:t>Speed as seen from above</a:t>
            </a:r>
          </a:p>
          <a:p>
            <a:pPr>
              <a:buFontTx/>
              <a:buChar char="•"/>
            </a:pPr>
            <a:r>
              <a:rPr lang="en-US" sz="1600"/>
              <a:t>Angle to go straight across?</a:t>
            </a:r>
          </a:p>
          <a:p>
            <a:pPr>
              <a:buFontTx/>
              <a:buChar char="•"/>
            </a:pPr>
            <a:endParaRPr lang="en-US" sz="1600"/>
          </a:p>
          <a:p>
            <a:r>
              <a:rPr lang="en-US" sz="1600"/>
              <a:t>	AC		DS</a:t>
            </a:r>
          </a:p>
          <a:p>
            <a:r>
              <a:rPr lang="en-US" sz="1600"/>
              <a:t>X	120 m		?</a:t>
            </a:r>
          </a:p>
          <a:p>
            <a:r>
              <a:rPr lang="en-US" sz="1600"/>
              <a:t>V	3.5 m/s		1.2 m/s</a:t>
            </a:r>
          </a:p>
          <a:p>
            <a:r>
              <a:rPr lang="en-US" sz="1600"/>
              <a:t>t	?		?</a:t>
            </a:r>
          </a:p>
          <a:p>
            <a:endParaRPr lang="en-US" sz="1600"/>
          </a:p>
          <a:p>
            <a:r>
              <a:rPr lang="en-US" sz="1600"/>
              <a:t>AC: </a:t>
            </a:r>
          </a:p>
          <a:p>
            <a:r>
              <a:rPr lang="en-US" sz="1600"/>
              <a:t>Find time using V = X/t, 3.5 = 120/t, </a:t>
            </a:r>
          </a:p>
          <a:p>
            <a:r>
              <a:rPr lang="en-US" sz="1600"/>
              <a:t>t = 34.29 s  which is true on the DS side too</a:t>
            </a:r>
          </a:p>
          <a:p>
            <a:endParaRPr lang="en-US" sz="1600"/>
          </a:p>
          <a:p>
            <a:r>
              <a:rPr lang="en-US" sz="1600"/>
              <a:t>DS:</a:t>
            </a:r>
          </a:p>
          <a:p>
            <a:r>
              <a:rPr lang="en-US" sz="1600"/>
              <a:t>Find X using V = X/t, 1.2 = X/34.29 s, </a:t>
            </a:r>
          </a:p>
          <a:p>
            <a:r>
              <a:rPr lang="en-US" sz="1600"/>
              <a:t>X = 41.14 m</a:t>
            </a:r>
          </a:p>
          <a:p>
            <a:endParaRPr lang="en-US" sz="1600"/>
          </a:p>
          <a:p>
            <a:r>
              <a:rPr lang="en-US" sz="1600"/>
              <a:t>Speed is the hypotenuse of the velocity vector:</a:t>
            </a:r>
          </a:p>
          <a:p>
            <a:r>
              <a:rPr lang="en-US" sz="1600"/>
              <a:t>= </a:t>
            </a:r>
            <a:r>
              <a:rPr lang="en-US" sz="1600">
                <a:cs typeface="Times New Roman" pitchFamily="18" charset="0"/>
              </a:rPr>
              <a:t>√(3.5</a:t>
            </a:r>
            <a:r>
              <a:rPr lang="en-US" sz="1600" baseline="30000">
                <a:cs typeface="Times New Roman" pitchFamily="18" charset="0"/>
              </a:rPr>
              <a:t>2</a:t>
            </a:r>
            <a:r>
              <a:rPr lang="en-US" sz="1600">
                <a:cs typeface="Times New Roman" pitchFamily="18" charset="0"/>
              </a:rPr>
              <a:t>+1.2</a:t>
            </a:r>
            <a:r>
              <a:rPr lang="en-US" sz="1600" baseline="30000">
                <a:cs typeface="Times New Roman" pitchFamily="18" charset="0"/>
              </a:rPr>
              <a:t>2</a:t>
            </a:r>
            <a:r>
              <a:rPr lang="en-US" sz="1600">
                <a:cs typeface="Times New Roman" pitchFamily="18" charset="0"/>
              </a:rPr>
              <a:t>) = 3.7 m/s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4495800" y="3006725"/>
            <a:ext cx="609600" cy="1524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984875" y="59674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120 m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44958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72390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5105400" y="3082925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165725" y="2047875"/>
            <a:ext cx="198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Boat 3.5 m/s</a:t>
            </a: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762000" y="5715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898525" y="5675313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3.5 m/s</a:t>
            </a: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18288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762000" y="617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889125" y="5827713"/>
            <a:ext cx="633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1.2 m/s</a:t>
            </a:r>
          </a:p>
        </p:txBody>
      </p:sp>
      <p:sp>
        <p:nvSpPr>
          <p:cNvPr id="45073" name="Arc 17"/>
          <p:cNvSpPr>
            <a:spLocks/>
          </p:cNvSpPr>
          <p:nvPr/>
        </p:nvSpPr>
        <p:spPr bwMode="auto">
          <a:xfrm rot="2700000">
            <a:off x="1185863" y="5988050"/>
            <a:ext cx="1524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203325" y="6284913"/>
            <a:ext cx="2498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>
                <a:cs typeface="Arial" charset="0"/>
              </a:rPr>
              <a:t>θ</a:t>
            </a:r>
            <a:r>
              <a:rPr lang="en-US" sz="1800">
                <a:cs typeface="Arial" charset="0"/>
              </a:rPr>
              <a:t> = Sin-1(1.2/3.5) = 20. </a:t>
            </a:r>
            <a:r>
              <a:rPr lang="en-US" sz="1800" baseline="30000">
                <a:cs typeface="Arial" charset="0"/>
              </a:rPr>
              <a:t>o</a:t>
            </a:r>
            <a:endParaRPr lang="el-GR" sz="1800" baseline="30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2 – Arc Problem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43434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29.9 m/s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6019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Find vector components</a:t>
            </a:r>
          </a:p>
          <a:p>
            <a:pPr marL="457200" indent="-457200"/>
            <a:r>
              <a:rPr lang="en-US"/>
              <a:t>Fill in your H/V table of X Vi Vf a 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range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Speed at highest point.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Greatest Height the ball reaches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28600" y="5638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990600" y="5867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36725" y="5680075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25.0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51054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29.9 m/s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6019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000"/>
              <a:t>Find vector components</a:t>
            </a:r>
          </a:p>
          <a:p>
            <a:pPr marL="457200" indent="-457200"/>
            <a:r>
              <a:rPr lang="en-US" sz="1000"/>
              <a:t>Fill in your H/V table of X Vi Vf a t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Find the range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Find Speed at highest point.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Greatest Height the ball reaches</a:t>
            </a:r>
          </a:p>
          <a:p>
            <a:pPr marL="457200" indent="-457200">
              <a:buFontTx/>
              <a:buAutoNum type="arabicPeriod"/>
            </a:pPr>
            <a:endParaRPr lang="en-US" sz="1000"/>
          </a:p>
          <a:p>
            <a:pPr marL="457200" indent="-457200"/>
            <a:r>
              <a:rPr lang="en-US" sz="1000"/>
              <a:t>First, resolve the vector into components:</a:t>
            </a:r>
          </a:p>
          <a:p>
            <a:pPr marL="457200" indent="-457200"/>
            <a:r>
              <a:rPr lang="en-US" sz="1000"/>
              <a:t>Vx = (29.9 m/s)cos(25</a:t>
            </a:r>
            <a:r>
              <a:rPr lang="en-US" sz="1000" baseline="30000"/>
              <a:t>o</a:t>
            </a:r>
            <a:r>
              <a:rPr lang="en-US" sz="1000"/>
              <a:t>) = 27.10 m/s, Vy = (29.9 m/s)sin(25</a:t>
            </a:r>
            <a:r>
              <a:rPr lang="en-US" sz="1000" baseline="30000"/>
              <a:t>o</a:t>
            </a:r>
            <a:r>
              <a:rPr lang="en-US" sz="1000"/>
              <a:t>) = 12.64 m/s – these are your initial velocities.  Now we aet up the H/V table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	H		V</a:t>
            </a:r>
          </a:p>
          <a:p>
            <a:pPr marL="457200" indent="-457200"/>
            <a:r>
              <a:rPr lang="en-US" sz="1000"/>
              <a:t>X 	?		0 (level ground)</a:t>
            </a:r>
          </a:p>
          <a:p>
            <a:pPr marL="457200" indent="-457200"/>
            <a:r>
              <a:rPr lang="en-US" sz="1000"/>
              <a:t>Vi	27.10 m/s	12.64 m/s</a:t>
            </a:r>
          </a:p>
          <a:p>
            <a:pPr marL="457200" indent="-457200"/>
            <a:r>
              <a:rPr lang="en-US" sz="1000"/>
              <a:t>Vf	27.10 m/s	-12.64 m/s (level ground)</a:t>
            </a:r>
          </a:p>
          <a:p>
            <a:pPr marL="457200" indent="-457200"/>
            <a:r>
              <a:rPr lang="en-US" sz="1000"/>
              <a:t>a	0		-9.8 m/s/s</a:t>
            </a:r>
          </a:p>
          <a:p>
            <a:pPr marL="457200" indent="-457200"/>
            <a:r>
              <a:rPr lang="en-US" sz="1000"/>
              <a:t>t	?		?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Vert:</a:t>
            </a:r>
          </a:p>
          <a:p>
            <a:pPr marL="457200" indent="-457200"/>
            <a:r>
              <a:rPr lang="en-US" sz="1000"/>
              <a:t>Find t using Vi = Vf + at, -12.64 = 12.64 + (-9.8)t, t = 2.579 s, which is the hang time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Horiz:</a:t>
            </a:r>
          </a:p>
          <a:p>
            <a:pPr marL="457200" indent="-457200"/>
            <a:r>
              <a:rPr lang="en-US" sz="1000"/>
              <a:t>Find X using X = Vi t = (27.10)(2.579 s) = 69.9 m which is the range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At the highest point </a:t>
            </a:r>
          </a:p>
          <a:p>
            <a:pPr marL="457200" indent="-457200"/>
            <a:r>
              <a:rPr lang="en-US" sz="1000"/>
              <a:t>Vert:</a:t>
            </a:r>
          </a:p>
          <a:p>
            <a:pPr marL="457200" indent="-457200"/>
            <a:r>
              <a:rPr lang="en-US" sz="1000"/>
              <a:t>Vf = 0 (top)</a:t>
            </a:r>
          </a:p>
          <a:p>
            <a:pPr marL="457200" indent="-457200"/>
            <a:r>
              <a:rPr lang="en-US" sz="1000"/>
              <a:t>So the speed is purely horizontal = 27.1 m/s in this case, and the greatest height is </a:t>
            </a:r>
          </a:p>
          <a:p>
            <a:pPr marL="457200" indent="-457200"/>
            <a:r>
              <a:rPr lang="en-US" sz="1000"/>
              <a:t>Vf</a:t>
            </a:r>
            <a:r>
              <a:rPr lang="en-US" sz="1000" baseline="30000"/>
              <a:t>2</a:t>
            </a:r>
            <a:r>
              <a:rPr lang="en-US" sz="1000"/>
              <a:t> = Vi</a:t>
            </a:r>
            <a:r>
              <a:rPr lang="en-US" sz="1000" baseline="30000"/>
              <a:t>2</a:t>
            </a:r>
            <a:r>
              <a:rPr lang="en-US" sz="1000"/>
              <a:t> + 2aX, 02 = (12.64)</a:t>
            </a:r>
            <a:r>
              <a:rPr lang="en-US" sz="1000" baseline="30000"/>
              <a:t>2</a:t>
            </a:r>
            <a:r>
              <a:rPr lang="en-US" sz="1000"/>
              <a:t> + 2(-9.8)X, X = 8.147 m </a:t>
            </a:r>
            <a:r>
              <a:rPr lang="en-US" sz="1000">
                <a:cs typeface="Times New Roman" pitchFamily="18" charset="0"/>
              </a:rPr>
              <a:t>≈ 8.15 m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28600" y="5638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990600" y="5867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736725" y="5680075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25.0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3 - Vectors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0"/>
            <a:ext cx="803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68961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Step 1: Find the Trig angle – ACW from x axis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685800" y="1295400"/>
            <a:ext cx="4402138" cy="2895600"/>
            <a:chOff x="432" y="2352"/>
            <a:chExt cx="2773" cy="1824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864" y="2688"/>
              <a:ext cx="1344" cy="1200"/>
              <a:chOff x="864" y="2688"/>
              <a:chExt cx="1344" cy="1200"/>
            </a:xfrm>
          </p:grpSpPr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1536" y="2688"/>
                <a:ext cx="0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>
                <a:off x="864" y="3264"/>
                <a:ext cx="13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294" y="3098"/>
              <a:ext cx="911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  <a:r>
                <a:rPr lang="en-US" baseline="30000"/>
                <a:t>o </a:t>
              </a:r>
              <a:r>
                <a:rPr lang="en-US"/>
                <a:t>Or 360</a:t>
              </a:r>
              <a:r>
                <a:rPr lang="en-US" baseline="30000"/>
                <a:t>o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392" y="2352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90</a:t>
              </a:r>
              <a:r>
                <a:rPr lang="en-US" baseline="30000"/>
                <a:t>o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432" y="3120"/>
              <a:ext cx="46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180</a:t>
              </a:r>
              <a:r>
                <a:rPr lang="en-US" baseline="30000"/>
                <a:t>o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392" y="3888"/>
              <a:ext cx="46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270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5943600" y="1752600"/>
            <a:ext cx="1752600" cy="914400"/>
            <a:chOff x="3552" y="1872"/>
            <a:chExt cx="1104" cy="576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3552" y="1872"/>
              <a:ext cx="1104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3552" y="244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Arc 16"/>
            <p:cNvSpPr>
              <a:spLocks/>
            </p:cNvSpPr>
            <p:nvPr/>
          </p:nvSpPr>
          <p:spPr bwMode="auto">
            <a:xfrm rot="1800000">
              <a:off x="3888" y="2274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4224" y="2112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27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3505200" y="4495800"/>
            <a:ext cx="1638300" cy="1295400"/>
            <a:chOff x="2952" y="2616"/>
            <a:chExt cx="1032" cy="816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rot="5400000" flipV="1">
              <a:off x="3096" y="2472"/>
              <a:ext cx="744" cy="1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rot="5400000">
              <a:off x="2544" y="30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Arc 21"/>
            <p:cNvSpPr>
              <a:spLocks/>
            </p:cNvSpPr>
            <p:nvPr/>
          </p:nvSpPr>
          <p:spPr bwMode="auto">
            <a:xfrm rot="7200000">
              <a:off x="2961" y="2783"/>
              <a:ext cx="226" cy="144"/>
            </a:xfrm>
            <a:custGeom>
              <a:avLst/>
              <a:gdLst>
                <a:gd name="G0" fmla="+- 12229 0 0"/>
                <a:gd name="G1" fmla="+- 21600 0 0"/>
                <a:gd name="G2" fmla="+- 21600 0 0"/>
                <a:gd name="T0" fmla="*/ 0 w 33829"/>
                <a:gd name="T1" fmla="*/ 3795 h 21600"/>
                <a:gd name="T2" fmla="*/ 33829 w 33829"/>
                <a:gd name="T3" fmla="*/ 21600 h 21600"/>
                <a:gd name="T4" fmla="*/ 12229 w 3382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29" h="21600" fill="none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24158" y="0"/>
                    <a:pt x="33829" y="9670"/>
                    <a:pt x="33829" y="21600"/>
                  </a:cubicBezTo>
                </a:path>
                <a:path w="33829" h="21600" stroke="0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24158" y="0"/>
                    <a:pt x="33829" y="9670"/>
                    <a:pt x="33829" y="21600"/>
                  </a:cubicBezTo>
                  <a:lnTo>
                    <a:pt x="12229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3072" y="302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51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457200" y="4419600"/>
            <a:ext cx="819150" cy="1752600"/>
            <a:chOff x="912" y="3120"/>
            <a:chExt cx="516" cy="1104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rot="-5400000" flipH="1" flipV="1">
              <a:off x="708" y="3324"/>
              <a:ext cx="912" cy="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rot="5400000">
              <a:off x="1008" y="352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Arc 26"/>
            <p:cNvSpPr>
              <a:spLocks/>
            </p:cNvSpPr>
            <p:nvPr/>
          </p:nvSpPr>
          <p:spPr bwMode="auto">
            <a:xfrm rot="11700000">
              <a:off x="1276" y="3283"/>
              <a:ext cx="150" cy="144"/>
            </a:xfrm>
            <a:custGeom>
              <a:avLst/>
              <a:gdLst>
                <a:gd name="G0" fmla="+- 12229 0 0"/>
                <a:gd name="G1" fmla="+- 21600 0 0"/>
                <a:gd name="G2" fmla="+- 21600 0 0"/>
                <a:gd name="T0" fmla="*/ 0 w 22443"/>
                <a:gd name="T1" fmla="*/ 3795 h 21600"/>
                <a:gd name="T2" fmla="*/ 22443 w 22443"/>
                <a:gd name="T3" fmla="*/ 2568 h 21600"/>
                <a:gd name="T4" fmla="*/ 12229 w 2244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43" h="21600" fill="none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15793" y="0"/>
                    <a:pt x="19302" y="882"/>
                    <a:pt x="22443" y="2567"/>
                  </a:cubicBezTo>
                </a:path>
                <a:path w="22443" h="21600" stroke="0" extrusionOk="0">
                  <a:moveTo>
                    <a:pt x="0" y="3795"/>
                  </a:moveTo>
                  <a:cubicBezTo>
                    <a:pt x="3599" y="1323"/>
                    <a:pt x="7862" y="-1"/>
                    <a:pt x="12229" y="0"/>
                  </a:cubicBezTo>
                  <a:cubicBezTo>
                    <a:pt x="15793" y="0"/>
                    <a:pt x="19302" y="882"/>
                    <a:pt x="22443" y="2567"/>
                  </a:cubicBezTo>
                  <a:lnTo>
                    <a:pt x="12229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1056" y="3936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6172200" y="4495800"/>
            <a:ext cx="1885950" cy="609600"/>
            <a:chOff x="3888" y="3504"/>
            <a:chExt cx="1188" cy="384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3888" y="3552"/>
              <a:ext cx="110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3888" y="355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Arc 31"/>
            <p:cNvSpPr>
              <a:spLocks/>
            </p:cNvSpPr>
            <p:nvPr/>
          </p:nvSpPr>
          <p:spPr bwMode="auto">
            <a:xfrm rot="2700000">
              <a:off x="4371" y="3569"/>
              <a:ext cx="138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722"/>
                <a:gd name="T1" fmla="*/ 0 h 21600"/>
                <a:gd name="T2" fmla="*/ 20722 w 20722"/>
                <a:gd name="T3" fmla="*/ 15506 h 21600"/>
                <a:gd name="T4" fmla="*/ 0 w 207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22" h="21600" fill="none" extrusionOk="0">
                  <a:moveTo>
                    <a:pt x="-1" y="0"/>
                  </a:moveTo>
                  <a:cubicBezTo>
                    <a:pt x="9582" y="0"/>
                    <a:pt x="18019" y="6312"/>
                    <a:pt x="20722" y="15505"/>
                  </a:cubicBezTo>
                </a:path>
                <a:path w="20722" h="21600" stroke="0" extrusionOk="0">
                  <a:moveTo>
                    <a:pt x="-1" y="0"/>
                  </a:moveTo>
                  <a:cubicBezTo>
                    <a:pt x="9582" y="0"/>
                    <a:pt x="18019" y="6312"/>
                    <a:pt x="20722" y="1550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4704" y="3504"/>
              <a:ext cx="37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17</a:t>
              </a:r>
              <a:r>
                <a:rPr lang="en-US" baseline="30000"/>
                <a:t>o</a:t>
              </a:r>
            </a:p>
          </p:txBody>
        </p:sp>
      </p:grp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5851525" y="2819400"/>
            <a:ext cx="2686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This is the trig angle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355725" y="49942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136525" y="6283325"/>
            <a:ext cx="23717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r>
              <a:rPr lang="en-US" baseline="-25000">
                <a:sym typeface="Symbol" pitchFamily="18" charset="2"/>
              </a:rPr>
              <a:t>T</a:t>
            </a:r>
            <a:r>
              <a:rPr lang="en-US"/>
              <a:t> </a:t>
            </a:r>
            <a:r>
              <a:rPr lang="en-US" sz="2000"/>
              <a:t>= 270 – 15 = 255</a:t>
            </a:r>
            <a:r>
              <a:rPr lang="en-US" sz="2000" baseline="30000"/>
              <a:t>o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048000" y="6248400"/>
            <a:ext cx="2387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r>
              <a:rPr lang="en-US" baseline="-25000">
                <a:sym typeface="Symbol" pitchFamily="18" charset="2"/>
              </a:rPr>
              <a:t>T</a:t>
            </a:r>
            <a:r>
              <a:rPr lang="en-US"/>
              <a:t> </a:t>
            </a:r>
            <a:r>
              <a:rPr lang="en-US" sz="2000"/>
              <a:t>= 270 + 51 = 321</a:t>
            </a:r>
            <a:r>
              <a:rPr lang="en-US" sz="2000" baseline="30000"/>
              <a:t>o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248400" y="5307013"/>
            <a:ext cx="2309813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ym typeface="Symbol" pitchFamily="18" charset="2"/>
              </a:rPr>
              <a:t></a:t>
            </a:r>
            <a:r>
              <a:rPr lang="en-US" sz="2000" baseline="-25000">
                <a:sym typeface="Symbol" pitchFamily="18" charset="2"/>
              </a:rPr>
              <a:t>T</a:t>
            </a:r>
            <a:r>
              <a:rPr lang="en-US" sz="2000"/>
              <a:t> = 360 – 17 = 343</a:t>
            </a:r>
            <a:r>
              <a:rPr lang="en-US" sz="2000" baseline="30000"/>
              <a:t>o</a:t>
            </a:r>
          </a:p>
          <a:p>
            <a:r>
              <a:rPr lang="en-US" sz="2000"/>
              <a:t>OR</a:t>
            </a:r>
          </a:p>
          <a:p>
            <a:r>
              <a:rPr lang="en-US" sz="2000">
                <a:sym typeface="Symbol" pitchFamily="18" charset="2"/>
              </a:rPr>
              <a:t></a:t>
            </a:r>
            <a:r>
              <a:rPr lang="en-US" sz="2000" baseline="-25000">
                <a:sym typeface="Symbol" pitchFamily="18" charset="2"/>
              </a:rPr>
              <a:t>T</a:t>
            </a:r>
            <a:r>
              <a:rPr lang="en-US" sz="2000"/>
              <a:t> =  -17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1" grpId="0"/>
      <p:bldP spid="7203" grpId="0"/>
      <p:bldP spid="7204" grpId="0"/>
      <p:bldP spid="7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35125" y="1066800"/>
            <a:ext cx="5534025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Getting the trig angle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4 | 5 | 6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5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1313</Words>
  <Application>Microsoft Office PowerPoint</Application>
  <PresentationFormat>On-screen Show (4:3)</PresentationFormat>
  <Paragraphs>348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Times New Roman</vt:lpstr>
      <vt:lpstr>Symbol</vt:lpstr>
      <vt:lpstr>BR Symbol</vt:lpstr>
      <vt:lpstr>Arial</vt:lpstr>
      <vt:lpstr>Default Design</vt:lpstr>
      <vt:lpstr>Page 1 – Cliff Problem</vt:lpstr>
      <vt:lpstr>Slide 2</vt:lpstr>
      <vt:lpstr>Slide 3</vt:lpstr>
      <vt:lpstr>Page 2 – Arc Problem</vt:lpstr>
      <vt:lpstr>Slide 5</vt:lpstr>
      <vt:lpstr>Slide 6</vt:lpstr>
      <vt:lpstr>Page 3 - Vectors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Page 4 – Boat Crossing River</vt:lpstr>
      <vt:lpstr>Slide 37</vt:lpstr>
      <vt:lpstr>Slide 38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</cp:revision>
  <dcterms:created xsi:type="dcterms:W3CDTF">2002-10-17T16:32:35Z</dcterms:created>
  <dcterms:modified xsi:type="dcterms:W3CDTF">2014-11-12T17:43:02Z</dcterms:modified>
</cp:coreProperties>
</file>