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5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48137-523A-4B5A-A56C-500C92D8E7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FC3E46-EF95-4C04-ABEB-791556A4F8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DE1CE-57D0-489B-A49D-509ACCEB0F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C67660-5F33-4166-B3E1-03130DD7FB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F1465-4102-4F07-BEA0-272826DD0C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F8E2E-FCC8-4089-B8DD-C5106B55F7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C7283-237B-45BA-B9E9-1C8D403972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92A1B5-7A02-4780-B627-70DBF15FA2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B9CFB-AA9C-40E5-BD6B-B396FA7338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0E489-6ED8-439D-95EB-132D39A000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D4C7A-47DE-4EEE-9EA6-B93C804352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5C8E6E9-D551-438F-BC37-DFF73A2FCA3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7" name="Group 9"/>
          <p:cNvGrpSpPr>
            <a:grpSpLocks/>
          </p:cNvGrpSpPr>
          <p:nvPr/>
        </p:nvGrpSpPr>
        <p:grpSpPr bwMode="auto">
          <a:xfrm>
            <a:off x="533400" y="1143000"/>
            <a:ext cx="2819400" cy="2743200"/>
            <a:chOff x="1488" y="912"/>
            <a:chExt cx="2352" cy="2976"/>
          </a:xfrm>
        </p:grpSpPr>
        <p:sp>
          <p:nvSpPr>
            <p:cNvPr id="2052" name="Line 4"/>
            <p:cNvSpPr>
              <a:spLocks noChangeShapeType="1"/>
            </p:cNvSpPr>
            <p:nvPr/>
          </p:nvSpPr>
          <p:spPr bwMode="auto">
            <a:xfrm rot="-5400000">
              <a:off x="2664" y="912"/>
              <a:ext cx="0" cy="23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2688" y="912"/>
              <a:ext cx="0" cy="23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auto">
            <a:xfrm flipH="1">
              <a:off x="2112" y="2064"/>
              <a:ext cx="576" cy="18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5" name="Text Box 7"/>
            <p:cNvSpPr txBox="1">
              <a:spLocks noChangeArrowheads="1"/>
            </p:cNvSpPr>
            <p:nvPr/>
          </p:nvSpPr>
          <p:spPr bwMode="auto">
            <a:xfrm>
              <a:off x="2351" y="3216"/>
              <a:ext cx="493" cy="49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Times New Roman" pitchFamily="18" charset="0"/>
                </a:rPr>
                <a:t>13</a:t>
              </a:r>
              <a:r>
                <a:rPr lang="en-US" sz="2400" baseline="30000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2056" name="Arc 8"/>
            <p:cNvSpPr>
              <a:spLocks/>
            </p:cNvSpPr>
            <p:nvPr/>
          </p:nvSpPr>
          <p:spPr bwMode="auto">
            <a:xfrm rot="16207614" flipH="1">
              <a:off x="2476" y="2180"/>
              <a:ext cx="336" cy="104"/>
            </a:xfrm>
            <a:custGeom>
              <a:avLst/>
              <a:gdLst>
                <a:gd name="G0" fmla="+- 0 0 0"/>
                <a:gd name="G1" fmla="+- 6706 0 0"/>
                <a:gd name="G2" fmla="+- 21600 0 0"/>
                <a:gd name="T0" fmla="*/ 20533 w 21600"/>
                <a:gd name="T1" fmla="*/ 0 h 6706"/>
                <a:gd name="T2" fmla="*/ 21600 w 21600"/>
                <a:gd name="T3" fmla="*/ 6706 h 6706"/>
                <a:gd name="T4" fmla="*/ 0 w 21600"/>
                <a:gd name="T5" fmla="*/ 6706 h 6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6706" fill="none" extrusionOk="0">
                  <a:moveTo>
                    <a:pt x="20532" y="0"/>
                  </a:moveTo>
                  <a:cubicBezTo>
                    <a:pt x="21239" y="2165"/>
                    <a:pt x="21600" y="4428"/>
                    <a:pt x="21600" y="6706"/>
                  </a:cubicBezTo>
                </a:path>
                <a:path w="21600" h="6706" stroke="0" extrusionOk="0">
                  <a:moveTo>
                    <a:pt x="20532" y="0"/>
                  </a:moveTo>
                  <a:cubicBezTo>
                    <a:pt x="21239" y="2165"/>
                    <a:pt x="21600" y="4428"/>
                    <a:pt x="21600" y="6706"/>
                  </a:cubicBezTo>
                  <a:lnTo>
                    <a:pt x="0" y="6706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355725" y="87313"/>
            <a:ext cx="4529138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1. Break these vectors into components. (Save 4 digits)</a:t>
            </a:r>
          </a:p>
          <a:p>
            <a:r>
              <a:rPr lang="en-US" sz="1400"/>
              <a:t>2. Add the two Vector-Component vectors.</a:t>
            </a:r>
          </a:p>
          <a:p>
            <a:r>
              <a:rPr lang="en-US" sz="1400"/>
              <a:t>3. Turn the Sum back into an angle magnitude vector.  </a:t>
            </a:r>
          </a:p>
          <a:p>
            <a:r>
              <a:rPr lang="en-US" sz="1400"/>
              <a:t>(Draw it, find the hypotenuse and an angle)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4495800" y="2535238"/>
            <a:ext cx="184150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 baseline="30000">
              <a:latin typeface="Times New Roman" pitchFamily="18" charset="0"/>
            </a:endParaRPr>
          </a:p>
        </p:txBody>
      </p:sp>
      <p:grpSp>
        <p:nvGrpSpPr>
          <p:cNvPr id="2071" name="Group 23"/>
          <p:cNvGrpSpPr>
            <a:grpSpLocks/>
          </p:cNvGrpSpPr>
          <p:nvPr/>
        </p:nvGrpSpPr>
        <p:grpSpPr bwMode="auto">
          <a:xfrm>
            <a:off x="914400" y="4419600"/>
            <a:ext cx="3124200" cy="2286000"/>
            <a:chOff x="2208" y="2304"/>
            <a:chExt cx="1968" cy="1440"/>
          </a:xfrm>
        </p:grpSpPr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 flipH="1">
              <a:off x="2642" y="3009"/>
              <a:ext cx="8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 flipH="1" flipV="1">
              <a:off x="2275" y="2745"/>
              <a:ext cx="1201" cy="26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2208" y="2833"/>
              <a:ext cx="372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Times New Roman" pitchFamily="18" charset="0"/>
                </a:rPr>
                <a:t>22</a:t>
              </a:r>
              <a:r>
                <a:rPr lang="en-US" sz="2400" baseline="30000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2061" name="Arc 13"/>
            <p:cNvSpPr>
              <a:spLocks/>
            </p:cNvSpPr>
            <p:nvPr/>
          </p:nvSpPr>
          <p:spPr bwMode="auto">
            <a:xfrm rot="21398811" flipH="1">
              <a:off x="3209" y="2950"/>
              <a:ext cx="235" cy="44"/>
            </a:xfrm>
            <a:custGeom>
              <a:avLst/>
              <a:gdLst>
                <a:gd name="G0" fmla="+- 0 0 0"/>
                <a:gd name="G1" fmla="+- 6485 0 0"/>
                <a:gd name="G2" fmla="+- 21600 0 0"/>
                <a:gd name="T0" fmla="*/ 20604 w 21600"/>
                <a:gd name="T1" fmla="*/ 0 h 6485"/>
                <a:gd name="T2" fmla="*/ 21600 w 21600"/>
                <a:gd name="T3" fmla="*/ 6485 h 6485"/>
                <a:gd name="T4" fmla="*/ 0 w 21600"/>
                <a:gd name="T5" fmla="*/ 6485 h 6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6485" fill="none" extrusionOk="0">
                  <a:moveTo>
                    <a:pt x="20603" y="0"/>
                  </a:moveTo>
                  <a:cubicBezTo>
                    <a:pt x="21263" y="2098"/>
                    <a:pt x="21600" y="4285"/>
                    <a:pt x="21600" y="6485"/>
                  </a:cubicBezTo>
                </a:path>
                <a:path w="21600" h="6485" stroke="0" extrusionOk="0">
                  <a:moveTo>
                    <a:pt x="20603" y="0"/>
                  </a:moveTo>
                  <a:cubicBezTo>
                    <a:pt x="21263" y="2098"/>
                    <a:pt x="21600" y="4285"/>
                    <a:pt x="21600" y="6485"/>
                  </a:cubicBezTo>
                  <a:lnTo>
                    <a:pt x="0" y="6485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6" name="Line 18"/>
            <p:cNvSpPr>
              <a:spLocks noChangeShapeType="1"/>
            </p:cNvSpPr>
            <p:nvPr/>
          </p:nvSpPr>
          <p:spPr bwMode="auto">
            <a:xfrm>
              <a:off x="3476" y="3009"/>
              <a:ext cx="7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Line 19"/>
            <p:cNvSpPr>
              <a:spLocks noChangeShapeType="1"/>
            </p:cNvSpPr>
            <p:nvPr/>
          </p:nvSpPr>
          <p:spPr bwMode="auto">
            <a:xfrm>
              <a:off x="3451" y="2304"/>
              <a:ext cx="0" cy="14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609600" y="3336925"/>
            <a:ext cx="72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13 N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1219200" y="4784725"/>
            <a:ext cx="72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11 N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3657600" y="1331913"/>
            <a:ext cx="4718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Vector	Mag.	Trig Angle    x	            y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1355725" y="11795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1889125" y="55229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657600" y="1644650"/>
            <a:ext cx="1581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	13 N</a:t>
            </a:r>
          </a:p>
          <a:p>
            <a:r>
              <a:rPr lang="en-US"/>
              <a:t>B	11 N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5562600" y="1676400"/>
            <a:ext cx="34226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257</a:t>
            </a:r>
            <a:r>
              <a:rPr lang="en-US" baseline="30000"/>
              <a:t>o</a:t>
            </a:r>
            <a:r>
              <a:rPr lang="en-US"/>
              <a:t>	    -2.924 N     -12.66 N</a:t>
            </a:r>
          </a:p>
          <a:p>
            <a:r>
              <a:rPr lang="en-US"/>
              <a:t>158</a:t>
            </a:r>
            <a:r>
              <a:rPr lang="en-US" baseline="30000"/>
              <a:t>o</a:t>
            </a:r>
            <a:r>
              <a:rPr lang="en-US"/>
              <a:t>	    -10.19 N      4.120 N</a:t>
            </a:r>
          </a:p>
          <a:p>
            <a:r>
              <a:rPr lang="en-US"/>
              <a:t>	    -13.12 N     -8.546 N</a:t>
            </a: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5181600" y="3138488"/>
            <a:ext cx="37988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Mag = </a:t>
            </a:r>
            <a:r>
              <a:rPr lang="en-US">
                <a:cs typeface="Arial" charset="0"/>
              </a:rPr>
              <a:t>√(13.12</a:t>
            </a:r>
            <a:r>
              <a:rPr lang="en-US" baseline="30000">
                <a:cs typeface="Arial" charset="0"/>
              </a:rPr>
              <a:t>2</a:t>
            </a:r>
            <a:r>
              <a:rPr lang="en-US">
                <a:cs typeface="Arial" charset="0"/>
              </a:rPr>
              <a:t> + 8.546</a:t>
            </a:r>
            <a:r>
              <a:rPr lang="en-US" baseline="30000">
                <a:cs typeface="Arial" charset="0"/>
              </a:rPr>
              <a:t>2</a:t>
            </a:r>
            <a:r>
              <a:rPr lang="en-US">
                <a:cs typeface="Arial" charset="0"/>
              </a:rPr>
              <a:t>) = 15.66 N</a:t>
            </a:r>
          </a:p>
        </p:txBody>
      </p:sp>
      <p:grpSp>
        <p:nvGrpSpPr>
          <p:cNvPr id="2111" name="Group 63"/>
          <p:cNvGrpSpPr>
            <a:grpSpLocks/>
          </p:cNvGrpSpPr>
          <p:nvPr/>
        </p:nvGrpSpPr>
        <p:grpSpPr bwMode="auto">
          <a:xfrm>
            <a:off x="5257800" y="4495800"/>
            <a:ext cx="3660775" cy="2103438"/>
            <a:chOff x="3312" y="2832"/>
            <a:chExt cx="2306" cy="1325"/>
          </a:xfrm>
        </p:grpSpPr>
        <p:sp>
          <p:nvSpPr>
            <p:cNvPr id="2105" name="Text Box 57"/>
            <p:cNvSpPr txBox="1">
              <a:spLocks noChangeArrowheads="1"/>
            </p:cNvSpPr>
            <p:nvPr/>
          </p:nvSpPr>
          <p:spPr bwMode="auto">
            <a:xfrm>
              <a:off x="3312" y="3696"/>
              <a:ext cx="2306" cy="46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sz="2400">
                  <a:latin typeface="Times New Roman" pitchFamily="18" charset="0"/>
                  <a:cs typeface="Times New Roman" pitchFamily="18" charset="0"/>
                </a:rPr>
                <a:t>θ</a:t>
              </a: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 = Tan</a:t>
              </a:r>
              <a:r>
                <a:rPr lang="en-US" sz="2400" baseline="30000">
                  <a:latin typeface="Times New Roman" pitchFamily="18" charset="0"/>
                  <a:cs typeface="Times New Roman" pitchFamily="18" charset="0"/>
                </a:rPr>
                <a:t>-1</a:t>
              </a: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/>
                <a:t>8.546/ 13.12) = 33.07</a:t>
              </a:r>
              <a:r>
                <a:rPr lang="en-US" baseline="30000"/>
                <a:t>o</a:t>
              </a:r>
            </a:p>
            <a:p>
              <a:r>
                <a:rPr lang="en-US"/>
                <a:t>trig angle = 180 + 33 = 213</a:t>
              </a:r>
              <a:r>
                <a:rPr lang="en-US" baseline="30000"/>
                <a:t>o</a:t>
              </a:r>
            </a:p>
          </p:txBody>
        </p:sp>
        <p:sp>
          <p:nvSpPr>
            <p:cNvPr id="2107" name="Arc 59"/>
            <p:cNvSpPr>
              <a:spLocks/>
            </p:cNvSpPr>
            <p:nvPr/>
          </p:nvSpPr>
          <p:spPr bwMode="auto">
            <a:xfrm rot="17591916" flipH="1">
              <a:off x="3924" y="2796"/>
              <a:ext cx="215" cy="28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9311"/>
                <a:gd name="T1" fmla="*/ 0 h 21600"/>
                <a:gd name="T2" fmla="*/ 19311 w 19311"/>
                <a:gd name="T3" fmla="*/ 11924 h 21600"/>
                <a:gd name="T4" fmla="*/ 0 w 19311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311" h="21600" fill="none" extrusionOk="0">
                  <a:moveTo>
                    <a:pt x="-1" y="0"/>
                  </a:moveTo>
                  <a:cubicBezTo>
                    <a:pt x="8174" y="0"/>
                    <a:pt x="15649" y="4615"/>
                    <a:pt x="19311" y="11923"/>
                  </a:cubicBezTo>
                </a:path>
                <a:path w="19311" h="21600" stroke="0" extrusionOk="0">
                  <a:moveTo>
                    <a:pt x="-1" y="0"/>
                  </a:moveTo>
                  <a:cubicBezTo>
                    <a:pt x="8174" y="0"/>
                    <a:pt x="15649" y="4615"/>
                    <a:pt x="19311" y="11923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10" name="Group 62"/>
          <p:cNvGrpSpPr>
            <a:grpSpLocks/>
          </p:cNvGrpSpPr>
          <p:nvPr/>
        </p:nvGrpSpPr>
        <p:grpSpPr bwMode="auto">
          <a:xfrm>
            <a:off x="4876800" y="4038600"/>
            <a:ext cx="3429000" cy="1905000"/>
            <a:chOff x="3072" y="2544"/>
            <a:chExt cx="2160" cy="1200"/>
          </a:xfrm>
        </p:grpSpPr>
        <p:sp>
          <p:nvSpPr>
            <p:cNvPr id="2102" name="Line 54"/>
            <p:cNvSpPr>
              <a:spLocks noChangeShapeType="1"/>
            </p:cNvSpPr>
            <p:nvPr/>
          </p:nvSpPr>
          <p:spPr bwMode="auto">
            <a:xfrm rot="-5400000">
              <a:off x="4344" y="1907"/>
              <a:ext cx="0" cy="17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03" name="Line 55"/>
            <p:cNvSpPr>
              <a:spLocks noChangeShapeType="1"/>
            </p:cNvSpPr>
            <p:nvPr/>
          </p:nvSpPr>
          <p:spPr bwMode="auto">
            <a:xfrm flipH="1">
              <a:off x="4362" y="2544"/>
              <a:ext cx="6" cy="93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04" name="Line 56"/>
            <p:cNvSpPr>
              <a:spLocks noChangeShapeType="1"/>
            </p:cNvSpPr>
            <p:nvPr/>
          </p:nvSpPr>
          <p:spPr bwMode="auto">
            <a:xfrm flipH="1">
              <a:off x="3072" y="2781"/>
              <a:ext cx="1290" cy="96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08" name="Line 60"/>
            <p:cNvSpPr>
              <a:spLocks noChangeShapeType="1"/>
            </p:cNvSpPr>
            <p:nvPr/>
          </p:nvSpPr>
          <p:spPr bwMode="auto">
            <a:xfrm flipH="1">
              <a:off x="3072" y="2784"/>
              <a:ext cx="1296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09" name="Line 61"/>
            <p:cNvSpPr>
              <a:spLocks noChangeShapeType="1"/>
            </p:cNvSpPr>
            <p:nvPr/>
          </p:nvSpPr>
          <p:spPr bwMode="auto">
            <a:xfrm>
              <a:off x="3072" y="2784"/>
              <a:ext cx="0" cy="912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" grpId="0"/>
      <p:bldP spid="209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495800" y="0"/>
            <a:ext cx="4038600" cy="685800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7162800" y="457200"/>
            <a:ext cx="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638800" y="304800"/>
            <a:ext cx="13684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</a:rPr>
              <a:t>Current:</a:t>
            </a:r>
          </a:p>
          <a:p>
            <a:r>
              <a:rPr lang="en-US" sz="2800">
                <a:latin typeface="Times New Roman" pitchFamily="18" charset="0"/>
              </a:rPr>
              <a:t> 1.2 m/s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12725" y="142875"/>
            <a:ext cx="4283075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800">
              <a:latin typeface="Times New Roman" pitchFamily="18" charset="0"/>
            </a:endParaRPr>
          </a:p>
          <a:p>
            <a:r>
              <a:rPr lang="en-US" sz="2800">
                <a:latin typeface="Times New Roman" pitchFamily="18" charset="0"/>
              </a:rPr>
              <a:t>Find:</a:t>
            </a:r>
          </a:p>
          <a:p>
            <a:pPr>
              <a:buFontTx/>
              <a:buChar char="•"/>
            </a:pPr>
            <a:r>
              <a:rPr lang="en-US" sz="2800">
                <a:latin typeface="Times New Roman" pitchFamily="18" charset="0"/>
              </a:rPr>
              <a:t>Time to cross</a:t>
            </a:r>
          </a:p>
          <a:p>
            <a:pPr>
              <a:buFontTx/>
              <a:buChar char="•"/>
            </a:pPr>
            <a:r>
              <a:rPr lang="en-US" sz="2800">
                <a:latin typeface="Times New Roman" pitchFamily="18" charset="0"/>
              </a:rPr>
              <a:t>Where it lands</a:t>
            </a:r>
          </a:p>
          <a:p>
            <a:pPr>
              <a:buFontTx/>
              <a:buChar char="•"/>
            </a:pPr>
            <a:r>
              <a:rPr lang="en-US" sz="2800">
                <a:latin typeface="Times New Roman" pitchFamily="18" charset="0"/>
              </a:rPr>
              <a:t>Speed as seen from above</a:t>
            </a:r>
          </a:p>
          <a:p>
            <a:pPr>
              <a:buFontTx/>
              <a:buChar char="•"/>
            </a:pPr>
            <a:r>
              <a:rPr lang="en-US" sz="2800">
                <a:latin typeface="Times New Roman" pitchFamily="18" charset="0"/>
              </a:rPr>
              <a:t>Angle to go straight across?</a:t>
            </a: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4495800" y="3006725"/>
            <a:ext cx="609600" cy="152400"/>
          </a:xfrm>
          <a:prstGeom prst="homePlate">
            <a:avLst>
              <a:gd name="adj" fmla="val 100000"/>
            </a:avLst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984875" y="5967413"/>
            <a:ext cx="1082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</a:rPr>
              <a:t>120 m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 flipH="1">
            <a:off x="4495800" y="6248400"/>
            <a:ext cx="1295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 flipH="1">
            <a:off x="7239000" y="6248400"/>
            <a:ext cx="1295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 flipH="1">
            <a:off x="5105400" y="3082925"/>
            <a:ext cx="1676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5165725" y="2047875"/>
            <a:ext cx="19891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</a:rPr>
              <a:t>Boat 3.5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495800" y="0"/>
            <a:ext cx="4038600" cy="685800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7162800" y="457200"/>
            <a:ext cx="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638800" y="304800"/>
            <a:ext cx="13684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</a:rPr>
              <a:t>Current:</a:t>
            </a:r>
          </a:p>
          <a:p>
            <a:r>
              <a:rPr lang="en-US" sz="2800">
                <a:latin typeface="Times New Roman" pitchFamily="18" charset="0"/>
              </a:rPr>
              <a:t> 1.2 m/s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12725" y="142875"/>
            <a:ext cx="4283075" cy="522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Times New Roman" pitchFamily="18" charset="0"/>
              </a:rPr>
              <a:t>Find:</a:t>
            </a:r>
          </a:p>
          <a:p>
            <a:pPr>
              <a:buFontTx/>
              <a:buChar char="•"/>
            </a:pPr>
            <a:r>
              <a:rPr lang="en-US" sz="1600">
                <a:latin typeface="Times New Roman" pitchFamily="18" charset="0"/>
              </a:rPr>
              <a:t>Time to cross</a:t>
            </a:r>
          </a:p>
          <a:p>
            <a:pPr>
              <a:buFontTx/>
              <a:buChar char="•"/>
            </a:pPr>
            <a:r>
              <a:rPr lang="en-US" sz="1600">
                <a:latin typeface="Times New Roman" pitchFamily="18" charset="0"/>
              </a:rPr>
              <a:t>Where it lands</a:t>
            </a:r>
          </a:p>
          <a:p>
            <a:pPr>
              <a:buFontTx/>
              <a:buChar char="•"/>
            </a:pPr>
            <a:r>
              <a:rPr lang="en-US" sz="1600">
                <a:latin typeface="Times New Roman" pitchFamily="18" charset="0"/>
              </a:rPr>
              <a:t>Speed as seen from above</a:t>
            </a:r>
          </a:p>
          <a:p>
            <a:pPr>
              <a:buFontTx/>
              <a:buChar char="•"/>
            </a:pPr>
            <a:r>
              <a:rPr lang="en-US" sz="1600">
                <a:latin typeface="Times New Roman" pitchFamily="18" charset="0"/>
              </a:rPr>
              <a:t>Angle to go straight across?</a:t>
            </a:r>
          </a:p>
          <a:p>
            <a:pPr>
              <a:buFontTx/>
              <a:buChar char="•"/>
            </a:pPr>
            <a:endParaRPr lang="en-US" sz="1600">
              <a:latin typeface="Times New Roman" pitchFamily="18" charset="0"/>
            </a:endParaRPr>
          </a:p>
          <a:p>
            <a:r>
              <a:rPr lang="en-US" sz="1600">
                <a:latin typeface="Times New Roman" pitchFamily="18" charset="0"/>
              </a:rPr>
              <a:t>	AC		DS</a:t>
            </a:r>
          </a:p>
          <a:p>
            <a:r>
              <a:rPr lang="en-US" sz="1600">
                <a:latin typeface="Times New Roman" pitchFamily="18" charset="0"/>
              </a:rPr>
              <a:t>X	120 m		?</a:t>
            </a:r>
          </a:p>
          <a:p>
            <a:r>
              <a:rPr lang="en-US" sz="1600">
                <a:latin typeface="Times New Roman" pitchFamily="18" charset="0"/>
              </a:rPr>
              <a:t>V	3.5 m/s		1.2 m/s</a:t>
            </a:r>
          </a:p>
          <a:p>
            <a:r>
              <a:rPr lang="en-US" sz="1600">
                <a:latin typeface="Times New Roman" pitchFamily="18" charset="0"/>
              </a:rPr>
              <a:t>t	?		?</a:t>
            </a:r>
          </a:p>
          <a:p>
            <a:endParaRPr lang="en-US" sz="1600">
              <a:latin typeface="Times New Roman" pitchFamily="18" charset="0"/>
            </a:endParaRPr>
          </a:p>
          <a:p>
            <a:r>
              <a:rPr lang="en-US" sz="1600">
                <a:latin typeface="Times New Roman" pitchFamily="18" charset="0"/>
              </a:rPr>
              <a:t>AC: </a:t>
            </a:r>
          </a:p>
          <a:p>
            <a:r>
              <a:rPr lang="en-US" sz="1600">
                <a:latin typeface="Times New Roman" pitchFamily="18" charset="0"/>
              </a:rPr>
              <a:t>Find time using V = X/t, 3.5 = 120/t, </a:t>
            </a:r>
          </a:p>
          <a:p>
            <a:r>
              <a:rPr lang="en-US" sz="1600">
                <a:latin typeface="Times New Roman" pitchFamily="18" charset="0"/>
              </a:rPr>
              <a:t>t = 34.29 s  which is true on the DS side too</a:t>
            </a:r>
          </a:p>
          <a:p>
            <a:endParaRPr lang="en-US" sz="1600">
              <a:latin typeface="Times New Roman" pitchFamily="18" charset="0"/>
            </a:endParaRPr>
          </a:p>
          <a:p>
            <a:r>
              <a:rPr lang="en-US" sz="1600">
                <a:latin typeface="Times New Roman" pitchFamily="18" charset="0"/>
              </a:rPr>
              <a:t>DS:</a:t>
            </a:r>
          </a:p>
          <a:p>
            <a:r>
              <a:rPr lang="en-US" sz="1600">
                <a:latin typeface="Times New Roman" pitchFamily="18" charset="0"/>
              </a:rPr>
              <a:t>Find X using V = X/t, 1.2 = X/34.29 s, </a:t>
            </a:r>
          </a:p>
          <a:p>
            <a:r>
              <a:rPr lang="en-US" sz="1600">
                <a:latin typeface="Times New Roman" pitchFamily="18" charset="0"/>
              </a:rPr>
              <a:t>X = 41.14 m</a:t>
            </a:r>
          </a:p>
          <a:p>
            <a:endParaRPr lang="en-US" sz="1600">
              <a:latin typeface="Times New Roman" pitchFamily="18" charset="0"/>
            </a:endParaRPr>
          </a:p>
          <a:p>
            <a:r>
              <a:rPr lang="en-US" sz="1600">
                <a:latin typeface="Times New Roman" pitchFamily="18" charset="0"/>
              </a:rPr>
              <a:t>Speed is the hypotenuse of the velocity vector:</a:t>
            </a:r>
          </a:p>
          <a:p>
            <a:r>
              <a:rPr lang="en-US" sz="1600">
                <a:latin typeface="Times New Roman" pitchFamily="18" charset="0"/>
              </a:rPr>
              <a:t>= 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√(3.5</a:t>
            </a:r>
            <a:r>
              <a:rPr lang="en-US" sz="16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+1.2</a:t>
            </a:r>
            <a:r>
              <a:rPr lang="en-US" sz="16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) = 3.7 m/s</a:t>
            </a: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4495800" y="3006725"/>
            <a:ext cx="609600" cy="152400"/>
          </a:xfrm>
          <a:prstGeom prst="homePlate">
            <a:avLst>
              <a:gd name="adj" fmla="val 100000"/>
            </a:avLst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984875" y="5967413"/>
            <a:ext cx="1082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</a:rPr>
              <a:t>120 m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 flipH="1">
            <a:off x="4495800" y="6248400"/>
            <a:ext cx="1295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H="1">
            <a:off x="7239000" y="6248400"/>
            <a:ext cx="1295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>
            <a:off x="5105400" y="3082925"/>
            <a:ext cx="1676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5165725" y="2047875"/>
            <a:ext cx="19891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</a:rPr>
              <a:t>Boat 3.5 m/s</a:t>
            </a:r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V="1">
            <a:off x="762000" y="57150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898525" y="5675313"/>
            <a:ext cx="6334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</a:rPr>
              <a:t>3.5 m/s</a:t>
            </a:r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V="1">
            <a:off x="1828800" y="5715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762000" y="6172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1889125" y="5827713"/>
            <a:ext cx="6334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</a:rPr>
              <a:t>1.2 m/s</a:t>
            </a:r>
          </a:p>
        </p:txBody>
      </p:sp>
      <p:sp>
        <p:nvSpPr>
          <p:cNvPr id="4113" name="Arc 17"/>
          <p:cNvSpPr>
            <a:spLocks/>
          </p:cNvSpPr>
          <p:nvPr/>
        </p:nvSpPr>
        <p:spPr bwMode="auto">
          <a:xfrm rot="2700000">
            <a:off x="1185863" y="5988050"/>
            <a:ext cx="152400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1203325" y="6284913"/>
            <a:ext cx="2498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>
                <a:latin typeface="Times New Roman" pitchFamily="18" charset="0"/>
                <a:cs typeface="Arial" charset="0"/>
              </a:rPr>
              <a:t>θ</a:t>
            </a:r>
            <a:r>
              <a:rPr lang="en-US">
                <a:latin typeface="Times New Roman" pitchFamily="18" charset="0"/>
                <a:cs typeface="Arial" charset="0"/>
              </a:rPr>
              <a:t> = Sin-1(1.2/3.5) = 20. </a:t>
            </a:r>
            <a:r>
              <a:rPr lang="en-US" baseline="30000">
                <a:latin typeface="Times New Roman" pitchFamily="18" charset="0"/>
                <a:cs typeface="Arial" charset="0"/>
              </a:rPr>
              <a:t>o</a:t>
            </a:r>
            <a:endParaRPr lang="el-GR" baseline="30000"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152</Words>
  <Application>Microsoft Office PowerPoint</Application>
  <PresentationFormat>On-screen Show (4:3)</PresentationFormat>
  <Paragraphs>57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Default Design</vt:lpstr>
      <vt:lpstr>Slide 1</vt:lpstr>
      <vt:lpstr>Slide 2</vt:lpstr>
      <vt:lpstr>Slide 3</vt:lpstr>
    </vt:vector>
  </TitlesOfParts>
  <Company>Tigard Tualatin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Murray</dc:creator>
  <cp:lastModifiedBy>Murray, Christopher</cp:lastModifiedBy>
  <cp:revision>13</cp:revision>
  <dcterms:created xsi:type="dcterms:W3CDTF">2009-10-01T01:48:40Z</dcterms:created>
  <dcterms:modified xsi:type="dcterms:W3CDTF">2014-11-12T17:43:12Z</dcterms:modified>
</cp:coreProperties>
</file>