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4" r:id="rId3"/>
    <p:sldId id="329" r:id="rId4"/>
    <p:sldId id="330" r:id="rId5"/>
    <p:sldId id="331" r:id="rId6"/>
    <p:sldId id="332" r:id="rId7"/>
    <p:sldId id="325" r:id="rId8"/>
    <p:sldId id="326" r:id="rId9"/>
    <p:sldId id="327" r:id="rId10"/>
    <p:sldId id="328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" y="-6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FA 3.3: 1-3</a:t>
            </a:r>
            <a:r>
              <a:rPr lang="en-US" dirty="0" smtClean="0"/>
              <a:t>: A ball is launched at 27.2 m/s at an angle of 75.0</a:t>
            </a:r>
            <a:r>
              <a:rPr lang="en-US" baseline="30000" dirty="0" smtClean="0"/>
              <a:t>o</a:t>
            </a:r>
            <a:r>
              <a:rPr lang="en-US" dirty="0" smtClean="0"/>
              <a:t> above horizontal on a level field</a:t>
            </a:r>
            <a:r>
              <a:rPr lang="en-US" dirty="0" smtClean="0"/>
              <a:t>. </a:t>
            </a:r>
            <a:r>
              <a:rPr lang="en-US" dirty="0" smtClean="0"/>
              <a:t>1. What time is the ball in the air?  (5.36 s)</a:t>
            </a:r>
          </a:p>
          <a:p>
            <a:r>
              <a:rPr lang="en-US" dirty="0" smtClean="0"/>
              <a:t>2</a:t>
            </a:r>
            <a:r>
              <a:rPr lang="en-US" dirty="0" smtClean="0"/>
              <a:t>. What horizontal distance does it travel before hitting the ground again? (37.7 </a:t>
            </a:r>
            <a:r>
              <a:rPr lang="en-US" dirty="0" smtClean="0"/>
              <a:t>m)  3</a:t>
            </a:r>
            <a:r>
              <a:rPr lang="en-US" dirty="0" smtClean="0"/>
              <a:t>. What is the greatest height the ball reaches?  What is its speed at this height? </a:t>
            </a:r>
            <a:r>
              <a:rPr lang="en-US" dirty="0" smtClean="0"/>
              <a:t>(</a:t>
            </a:r>
            <a:r>
              <a:rPr lang="en-US" dirty="0" smtClean="0"/>
              <a:t>35.2 m, 7.04 m/s</a:t>
            </a:r>
            <a:r>
              <a:rPr lang="en-US" dirty="0" smtClean="0"/>
              <a:t>)</a:t>
            </a:r>
            <a:endParaRPr lang="en-US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228600" y="2250877"/>
            <a:ext cx="3048000" cy="3197423"/>
            <a:chOff x="0" y="1333500"/>
            <a:chExt cx="3048000" cy="3197423"/>
          </a:xfrm>
        </p:grpSpPr>
        <p:sp>
          <p:nvSpPr>
            <p:cNvPr id="4" name="TextBox 3"/>
            <p:cNvSpPr txBox="1"/>
            <p:nvPr/>
          </p:nvSpPr>
          <p:spPr>
            <a:xfrm>
              <a:off x="0" y="1976378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61007" y="1971675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2971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334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H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V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Question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0" y="1717477"/>
            <a:ext cx="3048000" cy="3197423"/>
            <a:chOff x="0" y="1333500"/>
            <a:chExt cx="3048000" cy="3197423"/>
          </a:xfrm>
        </p:grpSpPr>
        <p:sp>
          <p:nvSpPr>
            <p:cNvPr id="4" name="TextBox 3"/>
            <p:cNvSpPr txBox="1"/>
            <p:nvPr/>
          </p:nvSpPr>
          <p:spPr>
            <a:xfrm>
              <a:off x="0" y="1976378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61007" y="1971675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2971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334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H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V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FA3.3: 4</a:t>
            </a:r>
            <a:r>
              <a:rPr lang="en-US" dirty="0" smtClean="0"/>
              <a:t>. Use the range equation to find these ranges for the velocities and launch angles: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Velocity </a:t>
            </a:r>
            <a:r>
              <a:rPr lang="en-US" dirty="0" smtClean="0"/>
              <a:t>= 34.0 m/s, Launch Angle = 43.0</a:t>
            </a:r>
            <a:r>
              <a:rPr lang="en-US" baseline="30000" dirty="0" smtClean="0"/>
              <a:t>o</a:t>
            </a:r>
            <a:r>
              <a:rPr lang="en-US" dirty="0" smtClean="0"/>
              <a:t>  Range = </a:t>
            </a:r>
            <a:r>
              <a:rPr lang="en-US" u="sng" dirty="0" smtClean="0"/>
              <a:t>		</a:t>
            </a:r>
            <a:endParaRPr lang="en-US" dirty="0" smtClean="0"/>
          </a:p>
          <a:p>
            <a:r>
              <a:rPr lang="en-US" dirty="0" smtClean="0"/>
              <a:t>(118 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Velocity = 15.0 m/s, Launch Angle = 17.0</a:t>
            </a:r>
            <a:r>
              <a:rPr lang="en-US" baseline="30000" dirty="0" smtClean="0"/>
              <a:t>o</a:t>
            </a:r>
            <a:r>
              <a:rPr lang="en-US" dirty="0" smtClean="0"/>
              <a:t>  Range = </a:t>
            </a:r>
            <a:r>
              <a:rPr lang="en-US" u="sng" dirty="0" smtClean="0"/>
              <a:t>		</a:t>
            </a:r>
            <a:endParaRPr lang="en-US" dirty="0" smtClean="0"/>
          </a:p>
          <a:p>
            <a:r>
              <a:rPr lang="en-US" dirty="0" smtClean="0"/>
              <a:t>(12.8 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FA3.3: 5</a:t>
            </a:r>
            <a:r>
              <a:rPr lang="en-US" dirty="0" smtClean="0"/>
              <a:t>. Use the range equation to find the proper launch angles for the following velocities and ranges: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Velocity = 34.0 m/s, Range = 100. m,  Launch Angles  =</a:t>
            </a:r>
            <a:r>
              <a:rPr lang="en-US" sz="2000" u="sng" dirty="0" smtClean="0"/>
              <a:t>                     </a:t>
            </a:r>
            <a:r>
              <a:rPr lang="en-US" sz="2000" dirty="0" smtClean="0"/>
              <a:t>and</a:t>
            </a:r>
            <a:endParaRPr lang="en-US" sz="2000" dirty="0" smtClean="0"/>
          </a:p>
          <a:p>
            <a:r>
              <a:rPr lang="en-US" sz="1800" dirty="0" smtClean="0"/>
              <a:t>(29.0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and 61.0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)</a:t>
            </a:r>
            <a:endParaRPr lang="en-US" dirty="0" smtClean="0"/>
          </a:p>
          <a:p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Velocity = 12.0 m/s, Range = 5.00 m,  Launch Angles  =</a:t>
            </a:r>
            <a:r>
              <a:rPr lang="en-US" sz="2000" u="sng" dirty="0" smtClean="0"/>
              <a:t>                     </a:t>
            </a:r>
            <a:r>
              <a:rPr lang="en-US" sz="2000" dirty="0" smtClean="0"/>
              <a:t>and</a:t>
            </a:r>
            <a:endParaRPr lang="en-US" sz="2000" dirty="0" smtClean="0"/>
          </a:p>
          <a:p>
            <a:r>
              <a:rPr lang="en-US" sz="1800" dirty="0" smtClean="0"/>
              <a:t>(9.9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and 80.1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Ex.  1-3</a:t>
            </a:r>
            <a:r>
              <a:rPr lang="en-US" dirty="0" smtClean="0"/>
              <a:t>: A ball is launched at </a:t>
            </a:r>
            <a:r>
              <a:rPr lang="en-US" dirty="0" smtClean="0"/>
              <a:t>28.0 </a:t>
            </a:r>
            <a:r>
              <a:rPr lang="en-US" dirty="0" smtClean="0"/>
              <a:t>m/s at an angle of </a:t>
            </a:r>
            <a:r>
              <a:rPr lang="en-US" dirty="0" smtClean="0"/>
              <a:t>62.0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above horizontal on a level field</a:t>
            </a:r>
            <a:r>
              <a:rPr lang="en-US" dirty="0" smtClean="0"/>
              <a:t>. </a:t>
            </a:r>
            <a:r>
              <a:rPr lang="en-US" dirty="0" smtClean="0"/>
              <a:t>1. What time is the ball in the air?  </a:t>
            </a:r>
            <a:r>
              <a:rPr lang="en-US" dirty="0" smtClean="0"/>
              <a:t>(5.05 </a:t>
            </a:r>
            <a:r>
              <a:rPr lang="en-US" dirty="0" smtClean="0"/>
              <a:t>s)</a:t>
            </a:r>
          </a:p>
          <a:p>
            <a:r>
              <a:rPr lang="en-US" dirty="0" smtClean="0"/>
              <a:t>2</a:t>
            </a:r>
            <a:r>
              <a:rPr lang="en-US" dirty="0" smtClean="0"/>
              <a:t>. What horizontal distance does it travel before hitting the ground again? </a:t>
            </a:r>
            <a:r>
              <a:rPr lang="en-US" dirty="0" smtClean="0"/>
              <a:t>(66.3 m)  3</a:t>
            </a:r>
            <a:r>
              <a:rPr lang="en-US" dirty="0" smtClean="0"/>
              <a:t>. What is the greatest height the ball reaches?  What is its speed at this height? </a:t>
            </a:r>
            <a:r>
              <a:rPr lang="en-US" dirty="0" smtClean="0"/>
              <a:t>(31.2 </a:t>
            </a:r>
            <a:r>
              <a:rPr lang="en-US" dirty="0" smtClean="0"/>
              <a:t>m, </a:t>
            </a:r>
            <a:r>
              <a:rPr lang="en-US" dirty="0" smtClean="0"/>
              <a:t>13.1 </a:t>
            </a:r>
            <a:r>
              <a:rPr lang="en-US" dirty="0" smtClean="0"/>
              <a:t>m/s</a:t>
            </a:r>
            <a:r>
              <a:rPr lang="en-US" dirty="0" smtClean="0"/>
              <a:t>)</a:t>
            </a:r>
            <a:endParaRPr lang="en-US" dirty="0" smtClean="0"/>
          </a:p>
        </p:txBody>
      </p:sp>
      <p:grpSp>
        <p:nvGrpSpPr>
          <p:cNvPr id="2" name="Group 11"/>
          <p:cNvGrpSpPr/>
          <p:nvPr/>
        </p:nvGrpSpPr>
        <p:grpSpPr>
          <a:xfrm>
            <a:off x="228600" y="2250877"/>
            <a:ext cx="3048000" cy="3197423"/>
            <a:chOff x="0" y="1333500"/>
            <a:chExt cx="3048000" cy="3197423"/>
          </a:xfrm>
        </p:grpSpPr>
        <p:sp>
          <p:nvSpPr>
            <p:cNvPr id="4" name="TextBox 3"/>
            <p:cNvSpPr txBox="1"/>
            <p:nvPr/>
          </p:nvSpPr>
          <p:spPr>
            <a:xfrm>
              <a:off x="0" y="1976378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61007" y="1971675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2971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334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H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V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Ex: 4</a:t>
            </a:r>
            <a:r>
              <a:rPr lang="en-US" dirty="0" smtClean="0"/>
              <a:t>. Use the range equation to find these ranges for the velocities and launch angles: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Velocity </a:t>
            </a:r>
            <a:r>
              <a:rPr lang="en-US" dirty="0" smtClean="0"/>
              <a:t>= </a:t>
            </a:r>
            <a:r>
              <a:rPr lang="en-US" dirty="0" smtClean="0"/>
              <a:t>21.0 </a:t>
            </a:r>
            <a:r>
              <a:rPr lang="en-US" dirty="0" smtClean="0"/>
              <a:t>m/s, Launch Angle = </a:t>
            </a:r>
            <a:r>
              <a:rPr lang="en-US" dirty="0" smtClean="0"/>
              <a:t>17.0</a:t>
            </a:r>
            <a:r>
              <a:rPr lang="en-US" baseline="30000" dirty="0" smtClean="0"/>
              <a:t>o</a:t>
            </a:r>
            <a:r>
              <a:rPr lang="en-US" dirty="0" smtClean="0"/>
              <a:t>  </a:t>
            </a:r>
            <a:r>
              <a:rPr lang="en-US" dirty="0" smtClean="0"/>
              <a:t>Range = </a:t>
            </a:r>
            <a:r>
              <a:rPr lang="en-US" u="sng" dirty="0" smtClean="0"/>
              <a:t>		</a:t>
            </a:r>
            <a:endParaRPr lang="en-US" dirty="0" smtClean="0"/>
          </a:p>
          <a:p>
            <a:r>
              <a:rPr lang="en-US" dirty="0" smtClean="0"/>
              <a:t>(25.2 </a:t>
            </a:r>
            <a:r>
              <a:rPr lang="en-US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Velocity = </a:t>
            </a:r>
            <a:r>
              <a:rPr lang="en-US" dirty="0" smtClean="0"/>
              <a:t>25.0 </a:t>
            </a:r>
            <a:r>
              <a:rPr lang="en-US" dirty="0" smtClean="0"/>
              <a:t>m/s, Launch Angle = </a:t>
            </a:r>
            <a:r>
              <a:rPr lang="en-US" dirty="0" smtClean="0"/>
              <a:t>42.0</a:t>
            </a:r>
            <a:r>
              <a:rPr lang="en-US" baseline="30000" dirty="0" smtClean="0"/>
              <a:t>o</a:t>
            </a:r>
            <a:r>
              <a:rPr lang="en-US" dirty="0" smtClean="0"/>
              <a:t>  </a:t>
            </a:r>
            <a:r>
              <a:rPr lang="en-US" dirty="0" smtClean="0"/>
              <a:t>Range = </a:t>
            </a:r>
            <a:r>
              <a:rPr lang="en-US" u="sng" dirty="0" smtClean="0"/>
              <a:t>		</a:t>
            </a:r>
            <a:endParaRPr lang="en-US" dirty="0" smtClean="0"/>
          </a:p>
          <a:p>
            <a:r>
              <a:rPr lang="en-US" dirty="0" smtClean="0"/>
              <a:t>(63.4 </a:t>
            </a:r>
            <a:r>
              <a:rPr lang="en-US" dirty="0" smtClean="0"/>
              <a:t>m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Ex: 5</a:t>
            </a:r>
            <a:r>
              <a:rPr lang="en-US" dirty="0" smtClean="0"/>
              <a:t>. Use the range equation to find the proper launch angles for the following velocities and ranges: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Velocity = </a:t>
            </a:r>
            <a:r>
              <a:rPr lang="en-US" sz="2000" dirty="0" smtClean="0"/>
              <a:t>37.0 </a:t>
            </a:r>
            <a:r>
              <a:rPr lang="en-US" sz="2000" dirty="0" smtClean="0"/>
              <a:t>m/s, Range = </a:t>
            </a:r>
            <a:r>
              <a:rPr lang="en-US" sz="2000" dirty="0" smtClean="0"/>
              <a:t>52.0 </a:t>
            </a:r>
            <a:r>
              <a:rPr lang="en-US" sz="2000" dirty="0" smtClean="0"/>
              <a:t>m,  Launch Angles  =</a:t>
            </a:r>
            <a:r>
              <a:rPr lang="en-US" sz="2000" u="sng" dirty="0" smtClean="0"/>
              <a:t>                     </a:t>
            </a:r>
            <a:r>
              <a:rPr lang="en-US" sz="2000" dirty="0" smtClean="0"/>
              <a:t>and</a:t>
            </a:r>
            <a:endParaRPr lang="en-US" sz="2000" dirty="0" smtClean="0"/>
          </a:p>
          <a:p>
            <a:r>
              <a:rPr lang="en-US" sz="1800" dirty="0" smtClean="0"/>
              <a:t>(10.9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</a:t>
            </a:r>
            <a:r>
              <a:rPr lang="en-US" sz="1800" dirty="0" smtClean="0"/>
              <a:t>and </a:t>
            </a:r>
            <a:r>
              <a:rPr lang="en-US" sz="1800" dirty="0" smtClean="0"/>
              <a:t>79.1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)</a:t>
            </a:r>
            <a:endParaRPr lang="en-US" dirty="0" smtClean="0"/>
          </a:p>
          <a:p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Velocity = </a:t>
            </a:r>
            <a:r>
              <a:rPr lang="en-US" sz="2000" dirty="0" smtClean="0"/>
              <a:t>14.0 </a:t>
            </a:r>
            <a:r>
              <a:rPr lang="en-US" sz="2000" dirty="0" smtClean="0"/>
              <a:t>m/s, Range = </a:t>
            </a:r>
            <a:r>
              <a:rPr lang="en-US" sz="2000" dirty="0" smtClean="0"/>
              <a:t>16 </a:t>
            </a:r>
            <a:r>
              <a:rPr lang="en-US" sz="2000" dirty="0" smtClean="0"/>
              <a:t>m,  Launch Angles  =</a:t>
            </a:r>
            <a:r>
              <a:rPr lang="en-US" sz="2000" u="sng" dirty="0" smtClean="0"/>
              <a:t>                     </a:t>
            </a:r>
            <a:r>
              <a:rPr lang="en-US" sz="2000" dirty="0" smtClean="0"/>
              <a:t>and</a:t>
            </a:r>
            <a:endParaRPr lang="en-US" sz="2000" dirty="0" smtClean="0"/>
          </a:p>
          <a:p>
            <a:r>
              <a:rPr lang="en-US" sz="1800" dirty="0" smtClean="0"/>
              <a:t>(26.6</a:t>
            </a:r>
            <a:r>
              <a:rPr lang="en-US" sz="1800" baseline="30000" dirty="0" smtClean="0"/>
              <a:t>o</a:t>
            </a:r>
            <a:r>
              <a:rPr lang="en-US" sz="1800" dirty="0" smtClean="0"/>
              <a:t> </a:t>
            </a:r>
            <a:r>
              <a:rPr lang="en-US" sz="1800" smtClean="0"/>
              <a:t>and </a:t>
            </a:r>
            <a:r>
              <a:rPr lang="en-US" sz="1800" smtClean="0"/>
              <a:t>63.4</a:t>
            </a:r>
            <a:r>
              <a:rPr lang="en-US" sz="1800" baseline="30000" smtClean="0"/>
              <a:t>o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Question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0" y="1717477"/>
            <a:ext cx="3048000" cy="3197423"/>
            <a:chOff x="0" y="1333500"/>
            <a:chExt cx="3048000" cy="3197423"/>
          </a:xfrm>
        </p:grpSpPr>
        <p:sp>
          <p:nvSpPr>
            <p:cNvPr id="4" name="TextBox 3"/>
            <p:cNvSpPr txBox="1"/>
            <p:nvPr/>
          </p:nvSpPr>
          <p:spPr>
            <a:xfrm>
              <a:off x="0" y="1976378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61007" y="1971675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2971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334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H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V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Question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0" y="1717477"/>
            <a:ext cx="3048000" cy="3197423"/>
            <a:chOff x="0" y="1333500"/>
            <a:chExt cx="3048000" cy="3197423"/>
          </a:xfrm>
        </p:grpSpPr>
        <p:sp>
          <p:nvSpPr>
            <p:cNvPr id="4" name="TextBox 3"/>
            <p:cNvSpPr txBox="1"/>
            <p:nvPr/>
          </p:nvSpPr>
          <p:spPr>
            <a:xfrm>
              <a:off x="0" y="1976378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61007" y="1971675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2971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334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H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V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Question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0" y="1717477"/>
            <a:ext cx="3048000" cy="3197423"/>
            <a:chOff x="0" y="1333500"/>
            <a:chExt cx="3048000" cy="3197423"/>
          </a:xfrm>
        </p:grpSpPr>
        <p:sp>
          <p:nvSpPr>
            <p:cNvPr id="4" name="TextBox 3"/>
            <p:cNvSpPr txBox="1"/>
            <p:nvPr/>
          </p:nvSpPr>
          <p:spPr>
            <a:xfrm>
              <a:off x="0" y="1976378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61007" y="1971675"/>
              <a:ext cx="572593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X</a:t>
              </a:r>
            </a:p>
            <a:p>
              <a:pPr algn="r"/>
              <a:r>
                <a:rPr lang="en-US" sz="3200" dirty="0" smtClean="0"/>
                <a:t>V</a:t>
              </a:r>
              <a:r>
                <a:rPr lang="en-US" sz="3200" baseline="-25000" dirty="0" smtClean="0"/>
                <a:t>i</a:t>
              </a:r>
            </a:p>
            <a:p>
              <a:pPr algn="r"/>
              <a:r>
                <a:rPr lang="en-US" sz="3200" dirty="0" err="1" smtClean="0"/>
                <a:t>V</a:t>
              </a:r>
              <a:r>
                <a:rPr lang="en-US" sz="3200" baseline="-25000" dirty="0" err="1" smtClean="0"/>
                <a:t>f</a:t>
              </a:r>
              <a:endParaRPr lang="en-US" sz="3200" baseline="-25000" dirty="0" smtClean="0"/>
            </a:p>
            <a:p>
              <a:pPr algn="r"/>
              <a:r>
                <a:rPr lang="en-US" sz="3200" dirty="0" smtClean="0"/>
                <a:t>a</a:t>
              </a:r>
            </a:p>
            <a:p>
              <a:pPr algn="r"/>
              <a:r>
                <a:rPr lang="en-US" sz="3200" dirty="0" smtClean="0"/>
                <a:t>t</a:t>
              </a:r>
              <a:endParaRPr lang="en-US" sz="2000" dirty="0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00200" y="1485900"/>
              <a:ext cx="0" cy="2971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5334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H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1333500"/>
              <a:ext cx="4812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 smtClean="0"/>
                <a:t>V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321</Words>
  <Application>Microsoft Office PowerPoint</Application>
  <PresentationFormat>On-screen Show (16:10)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186</cp:revision>
  <dcterms:created xsi:type="dcterms:W3CDTF">2014-10-16T03:47:32Z</dcterms:created>
  <dcterms:modified xsi:type="dcterms:W3CDTF">2014-12-05T18:10:03Z</dcterms:modified>
</cp:coreProperties>
</file>