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4" r:id="rId2"/>
    <p:sldId id="265" r:id="rId3"/>
    <p:sldId id="320" r:id="rId4"/>
    <p:sldId id="328" r:id="rId5"/>
    <p:sldId id="329" r:id="rId6"/>
    <p:sldId id="330" r:id="rId7"/>
    <p:sldId id="331" r:id="rId8"/>
    <p:sldId id="326" r:id="rId9"/>
    <p:sldId id="324" r:id="rId10"/>
    <p:sldId id="335" r:id="rId11"/>
    <p:sldId id="327" r:id="rId12"/>
    <p:sldId id="301" r:id="rId13"/>
    <p:sldId id="294" r:id="rId14"/>
    <p:sldId id="302" r:id="rId15"/>
    <p:sldId id="303" r:id="rId16"/>
    <p:sldId id="304" r:id="rId17"/>
    <p:sldId id="305" r:id="rId18"/>
    <p:sldId id="332" r:id="rId19"/>
    <p:sldId id="333" r:id="rId20"/>
    <p:sldId id="334" r:id="rId21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3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3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3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3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39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39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39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39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3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37" autoAdjust="0"/>
    <p:restoredTop sz="94645" autoAdjust="0"/>
  </p:normalViewPr>
  <p:slideViewPr>
    <p:cSldViewPr>
      <p:cViewPr varScale="1">
        <p:scale>
          <a:sx n="135" d="100"/>
          <a:sy n="135" d="100"/>
        </p:scale>
        <p:origin x="-104" y="-28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EF5C93C-5797-A44B-A95A-9677925F90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78EE6DB-6276-AC42-A2F4-0AE73BE5D0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2BEAB4B-FF5D-E946-8EB3-6391CA0B36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84E15DE-F244-A440-817F-0BD4DC6F40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D006037-1570-F94C-BBB2-CD220E9E11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7CA4FE1-CA46-5041-9283-54EAB5F88F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CEB9DB1-A161-E74C-9A7E-A0F8DDE966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3EB4A3-42D1-A441-9439-6159DC9EC2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3E7E526-62A4-6A42-ABFD-BF0081DB8D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D65996-A078-784D-A24B-239828FCC3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32F3818-0E60-6248-94EF-C48ACBB45F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65D37A-3BAA-5D4A-983B-798E9E0DC6C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39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39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39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3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3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3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3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39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39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9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9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4" Type="http://schemas.openxmlformats.org/officeDocument/2006/relationships/slide" Target="slide15.xml"/><Relationship Id="rId5" Type="http://schemas.openxmlformats.org/officeDocument/2006/relationships/slide" Target="slide16.xml"/><Relationship Id="rId6" Type="http://schemas.openxmlformats.org/officeDocument/2006/relationships/slide" Target="slide17.xml"/><Relationship Id="rId7" Type="http://schemas.openxmlformats.org/officeDocument/2006/relationships/slide" Target="slide1.xml"/><Relationship Id="rId1" Type="http://schemas.openxmlformats.org/officeDocument/2006/relationships/slideLayout" Target="../slideLayouts/slideLayout7.xml"/><Relationship Id="rId2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4" Type="http://schemas.openxmlformats.org/officeDocument/2006/relationships/slide" Target="slide7.xml"/><Relationship Id="rId5" Type="http://schemas.openxmlformats.org/officeDocument/2006/relationships/slide" Target="slide1.xml"/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254000"/>
            <a:ext cx="83058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Finding Vector Components</a:t>
            </a:r>
          </a:p>
          <a:p>
            <a:r>
              <a:rPr lang="en-US" sz="4400"/>
              <a:t>Contents:</a:t>
            </a:r>
          </a:p>
          <a:p>
            <a:pPr lvl="1">
              <a:buFontTx/>
              <a:buChar char="•"/>
            </a:pPr>
            <a:r>
              <a:rPr lang="en-US" sz="3200">
                <a:hlinkClick r:id="rId2" action="ppaction://hlinksldjump"/>
              </a:rPr>
              <a:t>Definition of vector components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>
                <a:hlinkClick r:id="rId3" action="ppaction://hlinksldjump"/>
              </a:rPr>
              <a:t>Whiteboards: Writing the notation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>
                <a:hlinkClick r:id="rId3" action="ppaction://hlinksldjump"/>
              </a:rPr>
              <a:t>How to find components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>
                <a:hlinkClick r:id="rId4" action="ppaction://hlinksldjump"/>
              </a:rPr>
              <a:t>Whiteboard</a:t>
            </a:r>
            <a:r>
              <a:rPr lang="en-US" sz="3200"/>
              <a:t> Am to VC</a:t>
            </a:r>
          </a:p>
          <a:p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7315200" y="190500"/>
            <a:ext cx="1903085" cy="33239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400" dirty="0" smtClean="0"/>
              <a:t>Step 1 – </a:t>
            </a:r>
            <a:r>
              <a:rPr lang="en-US" sz="1400" dirty="0" smtClean="0"/>
              <a:t>Draw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Tail to tip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Use Arrows</a:t>
            </a:r>
          </a:p>
          <a:p>
            <a:pPr marL="457200" indent="-457200"/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Step 2 – 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Find the lengths:</a:t>
            </a:r>
          </a:p>
          <a:p>
            <a:pPr marL="457200" indent="-457200"/>
            <a:r>
              <a:rPr lang="en-US" sz="1400" dirty="0" err="1" smtClean="0">
                <a:sym typeface="Symbol" pitchFamily="39" charset="2"/>
              </a:rPr>
              <a:t>adj</a:t>
            </a:r>
            <a:r>
              <a:rPr lang="en-US" sz="1400" dirty="0" smtClean="0">
                <a:sym typeface="Symbol" pitchFamily="39" charset="2"/>
              </a:rPr>
              <a:t> = </a:t>
            </a:r>
            <a:r>
              <a:rPr lang="en-US" sz="1400" dirty="0" err="1" smtClean="0">
                <a:sym typeface="Symbol" pitchFamily="39" charset="2"/>
              </a:rPr>
              <a:t>hyp</a:t>
            </a:r>
            <a:r>
              <a:rPr lang="en-US" sz="1400" dirty="0" smtClean="0">
                <a:sym typeface="Symbol" pitchFamily="39" charset="2"/>
              </a:rPr>
              <a:t> </a:t>
            </a:r>
            <a:r>
              <a:rPr lang="en-US" sz="1400" dirty="0" err="1" smtClean="0">
                <a:sym typeface="Symbol" pitchFamily="39" charset="2"/>
              </a:rPr>
              <a:t>Cosθ</a:t>
            </a:r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err="1" smtClean="0">
                <a:sym typeface="Symbol" pitchFamily="39" charset="2"/>
              </a:rPr>
              <a:t>opp</a:t>
            </a:r>
            <a:r>
              <a:rPr lang="en-US" sz="1400" dirty="0" smtClean="0">
                <a:sym typeface="Symbol" pitchFamily="39" charset="2"/>
              </a:rPr>
              <a:t> = </a:t>
            </a:r>
            <a:r>
              <a:rPr lang="en-US" sz="1400" dirty="0" err="1" smtClean="0">
                <a:sym typeface="Symbol" pitchFamily="39" charset="2"/>
              </a:rPr>
              <a:t>hyp</a:t>
            </a:r>
            <a:r>
              <a:rPr lang="en-US" sz="1400" dirty="0" smtClean="0">
                <a:sym typeface="Symbol" pitchFamily="39" charset="2"/>
              </a:rPr>
              <a:t> </a:t>
            </a:r>
            <a:r>
              <a:rPr lang="en-US" sz="1400" dirty="0" err="1" smtClean="0">
                <a:sym typeface="Symbol" pitchFamily="39" charset="2"/>
              </a:rPr>
              <a:t>Sinθ</a:t>
            </a:r>
            <a:endParaRPr lang="en-US" sz="1400" dirty="0" smtClean="0">
              <a:sym typeface="Symbol" pitchFamily="39" charset="2"/>
            </a:endParaRPr>
          </a:p>
          <a:p>
            <a:pPr marL="457200" indent="-457200"/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Step 3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Decide x and y, + and –</a:t>
            </a:r>
          </a:p>
          <a:p>
            <a:pPr marL="457200" indent="-457200"/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Step 4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Write the vector down</a:t>
            </a:r>
          </a:p>
          <a:p>
            <a:pPr marL="457200" indent="-457200"/>
            <a:endParaRPr lang="en-US" sz="1400" dirty="0">
              <a:sym typeface="Symbol" pitchFamily="39" charset="2"/>
            </a:endParaRPr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 flipV="1">
            <a:off x="1066800" y="647700"/>
            <a:ext cx="0" cy="952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 flipH="1" flipV="1">
            <a:off x="1066800" y="647700"/>
            <a:ext cx="3200400" cy="952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2362200" y="647700"/>
            <a:ext cx="808785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12 </a:t>
            </a:r>
            <a:r>
              <a:rPr lang="en-US" dirty="0" err="1"/>
              <a:t>m</a:t>
            </a:r>
            <a:endParaRPr lang="en-US" dirty="0"/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>
            <a:off x="2667000" y="16002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2457450" y="1219200"/>
            <a:ext cx="595035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27</a:t>
            </a:r>
            <a:r>
              <a:rPr lang="en-US" baseline="30000" dirty="0"/>
              <a:t>o</a:t>
            </a:r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>
            <a:off x="1066800" y="1600200"/>
            <a:ext cx="3200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9" name="Arc 17"/>
          <p:cNvSpPr>
            <a:spLocks/>
          </p:cNvSpPr>
          <p:nvPr/>
        </p:nvSpPr>
        <p:spPr bwMode="auto">
          <a:xfrm flipH="1">
            <a:off x="3200400" y="1340908"/>
            <a:ext cx="381000" cy="259292"/>
          </a:xfrm>
          <a:custGeom>
            <a:avLst/>
            <a:gdLst>
              <a:gd name="G0" fmla="+- 0 0 0"/>
              <a:gd name="G1" fmla="+- 17651 0 0"/>
              <a:gd name="G2" fmla="+- 21600 0 0"/>
              <a:gd name="T0" fmla="*/ 12450 w 21600"/>
              <a:gd name="T1" fmla="*/ 0 h 17651"/>
              <a:gd name="T2" fmla="*/ 21600 w 21600"/>
              <a:gd name="T3" fmla="*/ 17651 h 17651"/>
              <a:gd name="T4" fmla="*/ 0 w 21600"/>
              <a:gd name="T5" fmla="*/ 17651 h 17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651" fill="none" extrusionOk="0">
                <a:moveTo>
                  <a:pt x="12449" y="0"/>
                </a:moveTo>
                <a:cubicBezTo>
                  <a:pt x="18187" y="4046"/>
                  <a:pt x="21600" y="10629"/>
                  <a:pt x="21600" y="17651"/>
                </a:cubicBezTo>
              </a:path>
              <a:path w="21600" h="17651" stroke="0" extrusionOk="0">
                <a:moveTo>
                  <a:pt x="12449" y="0"/>
                </a:moveTo>
                <a:cubicBezTo>
                  <a:pt x="18187" y="4046"/>
                  <a:pt x="21600" y="10629"/>
                  <a:pt x="21600" y="17651"/>
                </a:cubicBezTo>
                <a:lnTo>
                  <a:pt x="0" y="1765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276601" y="647700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hyp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09800" y="1663700"/>
            <a:ext cx="56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adj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04801" y="901700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opp</a:t>
            </a:r>
            <a:endParaRPr lang="en-US" dirty="0"/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1781270" y="3619500"/>
            <a:ext cx="838200" cy="1333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>
            <a:off x="1781270" y="3619500"/>
            <a:ext cx="0" cy="1333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4"/>
          <p:cNvSpPr>
            <a:spLocks noChangeShapeType="1"/>
          </p:cNvSpPr>
          <p:nvPr/>
        </p:nvSpPr>
        <p:spPr bwMode="auto">
          <a:xfrm flipH="1">
            <a:off x="1781270" y="4953000"/>
            <a:ext cx="914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Arc 17"/>
          <p:cNvSpPr>
            <a:spLocks/>
          </p:cNvSpPr>
          <p:nvPr/>
        </p:nvSpPr>
        <p:spPr bwMode="auto">
          <a:xfrm rot="12463580" flipH="1">
            <a:off x="1645158" y="3995973"/>
            <a:ext cx="381000" cy="259292"/>
          </a:xfrm>
          <a:custGeom>
            <a:avLst/>
            <a:gdLst>
              <a:gd name="G0" fmla="+- 0 0 0"/>
              <a:gd name="G1" fmla="+- 17651 0 0"/>
              <a:gd name="G2" fmla="+- 21600 0 0"/>
              <a:gd name="T0" fmla="*/ 12450 w 21600"/>
              <a:gd name="T1" fmla="*/ 0 h 17651"/>
              <a:gd name="T2" fmla="*/ 21600 w 21600"/>
              <a:gd name="T3" fmla="*/ 17651 h 17651"/>
              <a:gd name="T4" fmla="*/ 0 w 21600"/>
              <a:gd name="T5" fmla="*/ 17651 h 17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651" fill="none" extrusionOk="0">
                <a:moveTo>
                  <a:pt x="12449" y="0"/>
                </a:moveTo>
                <a:cubicBezTo>
                  <a:pt x="18187" y="4046"/>
                  <a:pt x="21600" y="10629"/>
                  <a:pt x="21600" y="17651"/>
                </a:cubicBezTo>
              </a:path>
              <a:path w="21600" h="17651" stroke="0" extrusionOk="0">
                <a:moveTo>
                  <a:pt x="12449" y="0"/>
                </a:moveTo>
                <a:cubicBezTo>
                  <a:pt x="18187" y="4046"/>
                  <a:pt x="21600" y="10629"/>
                  <a:pt x="21600" y="17651"/>
                </a:cubicBezTo>
                <a:lnTo>
                  <a:pt x="0" y="1765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1019271" y="4000500"/>
            <a:ext cx="595035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30</a:t>
            </a:r>
            <a:r>
              <a:rPr lang="en-US" baseline="30000" dirty="0" smtClean="0"/>
              <a:t>o</a:t>
            </a:r>
            <a:endParaRPr lang="en-US" baseline="30000" dirty="0"/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2162271" y="3810000"/>
            <a:ext cx="885729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8.0 </a:t>
            </a:r>
            <a:r>
              <a:rPr lang="en-US" dirty="0" err="1"/>
              <a:t>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228601" y="190500"/>
            <a:ext cx="508344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Try this yourself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8137525" y="5241396"/>
            <a:ext cx="79465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>
            <a:off x="3886200" y="20320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0" name="Line 6"/>
          <p:cNvSpPr>
            <a:spLocks noChangeShapeType="1"/>
          </p:cNvSpPr>
          <p:nvPr/>
        </p:nvSpPr>
        <p:spPr bwMode="auto">
          <a:xfrm flipH="1" flipV="1">
            <a:off x="2520950" y="825500"/>
            <a:ext cx="1365250" cy="1968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1371600" y="1587500"/>
            <a:ext cx="1775020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23.0 m/s</a:t>
            </a:r>
          </a:p>
        </p:txBody>
      </p:sp>
      <p:sp>
        <p:nvSpPr>
          <p:cNvPr id="77832" name="Freeform 8"/>
          <p:cNvSpPr>
            <a:spLocks/>
          </p:cNvSpPr>
          <p:nvPr/>
        </p:nvSpPr>
        <p:spPr bwMode="auto">
          <a:xfrm>
            <a:off x="3492500" y="2042584"/>
            <a:ext cx="381000" cy="137583"/>
          </a:xfrm>
          <a:custGeom>
            <a:avLst/>
            <a:gdLst/>
            <a:ahLst/>
            <a:cxnLst>
              <a:cxn ang="0">
                <a:pos x="0" y="104"/>
              </a:cxn>
              <a:cxn ang="0">
                <a:pos x="96" y="8"/>
              </a:cxn>
              <a:cxn ang="0">
                <a:pos x="240" y="56"/>
              </a:cxn>
            </a:cxnLst>
            <a:rect l="0" t="0" r="r" b="b"/>
            <a:pathLst>
              <a:path w="240" h="104">
                <a:moveTo>
                  <a:pt x="0" y="104"/>
                </a:moveTo>
                <a:cubicBezTo>
                  <a:pt x="28" y="60"/>
                  <a:pt x="56" y="16"/>
                  <a:pt x="96" y="8"/>
                </a:cubicBezTo>
                <a:cubicBezTo>
                  <a:pt x="136" y="0"/>
                  <a:pt x="216" y="48"/>
                  <a:pt x="240" y="5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3384550" y="1333500"/>
            <a:ext cx="1146468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31.0</a:t>
            </a:r>
            <a:r>
              <a:rPr lang="en-US" sz="3600" baseline="30000"/>
              <a:t>o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457200" y="3135312"/>
            <a:ext cx="7968848" cy="175432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3600"/>
              <a:t>Draw the Components</a:t>
            </a:r>
          </a:p>
          <a:p>
            <a:pPr marL="457200" indent="-457200">
              <a:buFontTx/>
              <a:buAutoNum type="arabicPeriod"/>
            </a:pPr>
            <a:r>
              <a:rPr lang="en-US" sz="3600"/>
              <a:t>Figure the components with sin and cos</a:t>
            </a:r>
          </a:p>
          <a:p>
            <a:pPr marL="457200" indent="-457200">
              <a:buFontTx/>
              <a:buAutoNum type="arabicPeriod"/>
            </a:pPr>
            <a:r>
              <a:rPr lang="en-US" sz="3600"/>
              <a:t>Write the answer in VC Notation</a:t>
            </a:r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669925" y="5364428"/>
            <a:ext cx="1697901" cy="2769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-11.8 m/s x + 19.7 m/s y</a:t>
            </a:r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746125" y="4733396"/>
            <a:ext cx="184666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614613" y="889000"/>
            <a:ext cx="3500778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AM to VC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r>
              <a:rPr lang="en-US" sz="4800"/>
              <a:t> | </a:t>
            </a:r>
            <a:r>
              <a:rPr lang="en-US" sz="4800">
                <a:hlinkClick r:id="rId6" action="ppaction://hlinksldjump"/>
              </a:rPr>
              <a:t>5</a:t>
            </a:r>
            <a:r>
              <a:rPr lang="en-US" sz="4800"/>
              <a:t> 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8137525" y="5241396"/>
            <a:ext cx="79465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7" action="ppaction://hlinksldjump"/>
              </a:rPr>
              <a:t>TOC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144142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22.8</a:t>
            </a:r>
            <a:r>
              <a:rPr lang="en-US" sz="1200" dirty="0" smtClean="0"/>
              <a:t> </a:t>
            </a:r>
            <a:r>
              <a:rPr lang="en-US" sz="1200" dirty="0" err="1" smtClean="0"/>
              <a:t>m</a:t>
            </a:r>
            <a:r>
              <a:rPr lang="en-US" sz="1200" dirty="0" smtClean="0"/>
              <a:t> </a:t>
            </a:r>
            <a:r>
              <a:rPr lang="en-US" sz="1200" dirty="0" err="1"/>
              <a:t>x</a:t>
            </a:r>
            <a:r>
              <a:rPr lang="en-US" sz="1200" dirty="0"/>
              <a:t> + 14.4</a:t>
            </a:r>
            <a:r>
              <a:rPr lang="en-US" sz="1200" dirty="0" smtClean="0"/>
              <a:t> </a:t>
            </a:r>
            <a:r>
              <a:rPr lang="en-US" sz="1200" dirty="0" err="1" smtClean="0"/>
              <a:t>m</a:t>
            </a:r>
            <a:r>
              <a:rPr lang="en-US" sz="1200" dirty="0" smtClean="0"/>
              <a:t> </a:t>
            </a:r>
            <a:r>
              <a:rPr lang="en-US" sz="1200" dirty="0" err="1"/>
              <a:t>y</a:t>
            </a:r>
            <a:endParaRPr lang="en-US" sz="1200" dirty="0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V="1">
            <a:off x="1219200" y="889000"/>
            <a:ext cx="5105400" cy="1841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1219200" y="27305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9" name="Freeform 9"/>
          <p:cNvSpPr>
            <a:spLocks/>
          </p:cNvSpPr>
          <p:nvPr/>
        </p:nvSpPr>
        <p:spPr bwMode="auto">
          <a:xfrm>
            <a:off x="2362200" y="2349500"/>
            <a:ext cx="1651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144"/>
              </a:cxn>
              <a:cxn ang="0">
                <a:pos x="48" y="288"/>
              </a:cxn>
            </a:cxnLst>
            <a:rect l="0" t="0" r="r" b="b"/>
            <a:pathLst>
              <a:path w="104" h="288">
                <a:moveTo>
                  <a:pt x="0" y="0"/>
                </a:moveTo>
                <a:cubicBezTo>
                  <a:pt x="44" y="48"/>
                  <a:pt x="88" y="96"/>
                  <a:pt x="96" y="144"/>
                </a:cubicBezTo>
                <a:cubicBezTo>
                  <a:pt x="104" y="192"/>
                  <a:pt x="76" y="240"/>
                  <a:pt x="48" y="28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2955925" y="2174875"/>
            <a:ext cx="1039601" cy="58477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32.2</a:t>
            </a:r>
            <a:r>
              <a:rPr lang="en-US" sz="3200" baseline="30000"/>
              <a:t>o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3467101" y="889000"/>
            <a:ext cx="1324601" cy="58477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/>
              <a:t>27.0</a:t>
            </a:r>
            <a:r>
              <a:rPr lang="en-US" sz="3200" dirty="0" smtClean="0"/>
              <a:t> </a:t>
            </a:r>
            <a:r>
              <a:rPr lang="en-US" sz="3200" dirty="0" err="1" smtClean="0"/>
              <a:t>m</a:t>
            </a:r>
            <a:endParaRPr lang="en-US" sz="3200" baseline="30000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315200" y="190500"/>
            <a:ext cx="1903085" cy="33239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400" dirty="0" smtClean="0"/>
              <a:t>Step 1 – </a:t>
            </a:r>
            <a:r>
              <a:rPr lang="en-US" sz="1400" dirty="0" smtClean="0"/>
              <a:t>Draw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Tail to tip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Use Arrows</a:t>
            </a:r>
          </a:p>
          <a:p>
            <a:pPr marL="457200" indent="-457200"/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Step 2 – 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Find the lengths:</a:t>
            </a:r>
          </a:p>
          <a:p>
            <a:pPr marL="457200" indent="-457200"/>
            <a:r>
              <a:rPr lang="en-US" sz="1400" dirty="0" err="1" smtClean="0">
                <a:sym typeface="Symbol" pitchFamily="39" charset="2"/>
              </a:rPr>
              <a:t>adj</a:t>
            </a:r>
            <a:r>
              <a:rPr lang="en-US" sz="1400" dirty="0" smtClean="0">
                <a:sym typeface="Symbol" pitchFamily="39" charset="2"/>
              </a:rPr>
              <a:t> = </a:t>
            </a:r>
            <a:r>
              <a:rPr lang="en-US" sz="1400" dirty="0" err="1" smtClean="0">
                <a:sym typeface="Symbol" pitchFamily="39" charset="2"/>
              </a:rPr>
              <a:t>hyp</a:t>
            </a:r>
            <a:r>
              <a:rPr lang="en-US" sz="1400" dirty="0" smtClean="0">
                <a:sym typeface="Symbol" pitchFamily="39" charset="2"/>
              </a:rPr>
              <a:t> </a:t>
            </a:r>
            <a:r>
              <a:rPr lang="en-US" sz="1400" dirty="0" err="1" smtClean="0">
                <a:sym typeface="Symbol" pitchFamily="39" charset="2"/>
              </a:rPr>
              <a:t>Cosθ</a:t>
            </a:r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err="1" smtClean="0">
                <a:sym typeface="Symbol" pitchFamily="39" charset="2"/>
              </a:rPr>
              <a:t>opp</a:t>
            </a:r>
            <a:r>
              <a:rPr lang="en-US" sz="1400" dirty="0" smtClean="0">
                <a:sym typeface="Symbol" pitchFamily="39" charset="2"/>
              </a:rPr>
              <a:t> = </a:t>
            </a:r>
            <a:r>
              <a:rPr lang="en-US" sz="1400" dirty="0" err="1" smtClean="0">
                <a:sym typeface="Symbol" pitchFamily="39" charset="2"/>
              </a:rPr>
              <a:t>hyp</a:t>
            </a:r>
            <a:r>
              <a:rPr lang="en-US" sz="1400" dirty="0" smtClean="0">
                <a:sym typeface="Symbol" pitchFamily="39" charset="2"/>
              </a:rPr>
              <a:t> </a:t>
            </a:r>
            <a:r>
              <a:rPr lang="en-US" sz="1400" dirty="0" err="1" smtClean="0">
                <a:sym typeface="Symbol" pitchFamily="39" charset="2"/>
              </a:rPr>
              <a:t>Sinθ</a:t>
            </a:r>
            <a:endParaRPr lang="en-US" sz="1400" dirty="0" smtClean="0">
              <a:sym typeface="Symbol" pitchFamily="39" charset="2"/>
            </a:endParaRPr>
          </a:p>
          <a:p>
            <a:pPr marL="457200" indent="-457200"/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Step 3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Decide x and y, + and –</a:t>
            </a:r>
          </a:p>
          <a:p>
            <a:pPr marL="457200" indent="-457200"/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Step 4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Write the vector down</a:t>
            </a:r>
          </a:p>
          <a:p>
            <a:pPr marL="457200" indent="-457200"/>
            <a:endParaRPr lang="en-US" sz="1400" dirty="0">
              <a:sym typeface="Symbol" pitchFamily="39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126188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37 m x + -19 m y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8596313" y="5262563"/>
            <a:ext cx="518091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hlinkClick r:id="rId2" action="ppaction://hlinksldjump"/>
              </a:rPr>
              <a:t>W</a:t>
            </a:r>
            <a:endParaRPr lang="en-US" sz="2800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1600200" y="10795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1600200" y="1079500"/>
            <a:ext cx="5638800" cy="1587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3429001" y="2008188"/>
            <a:ext cx="912805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42 m</a:t>
            </a:r>
            <a:endParaRPr lang="en-US" sz="2800" baseline="30000"/>
          </a:p>
        </p:txBody>
      </p:sp>
      <p:sp>
        <p:nvSpPr>
          <p:cNvPr id="50186" name="Freeform 10"/>
          <p:cNvSpPr>
            <a:spLocks/>
          </p:cNvSpPr>
          <p:nvPr/>
        </p:nvSpPr>
        <p:spPr bwMode="auto">
          <a:xfrm>
            <a:off x="3200400" y="1079500"/>
            <a:ext cx="165100" cy="4445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96" y="192"/>
              </a:cxn>
              <a:cxn ang="0">
                <a:pos x="0" y="336"/>
              </a:cxn>
            </a:cxnLst>
            <a:rect l="0" t="0" r="r" b="b"/>
            <a:pathLst>
              <a:path w="104" h="336">
                <a:moveTo>
                  <a:pt x="48" y="0"/>
                </a:moveTo>
                <a:cubicBezTo>
                  <a:pt x="76" y="68"/>
                  <a:pt x="104" y="136"/>
                  <a:pt x="96" y="192"/>
                </a:cubicBezTo>
                <a:cubicBezTo>
                  <a:pt x="88" y="248"/>
                  <a:pt x="44" y="292"/>
                  <a:pt x="0" y="33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3487738" y="1119188"/>
            <a:ext cx="663429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27</a:t>
            </a:r>
            <a:r>
              <a:rPr lang="en-US" sz="2800" baseline="30000"/>
              <a:t>o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315200" y="190500"/>
            <a:ext cx="1903085" cy="33239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400" dirty="0" smtClean="0"/>
              <a:t>Step 1 – </a:t>
            </a:r>
            <a:r>
              <a:rPr lang="en-US" sz="1400" dirty="0" smtClean="0"/>
              <a:t>Draw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Tail to tip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Use Arrows</a:t>
            </a:r>
          </a:p>
          <a:p>
            <a:pPr marL="457200" indent="-457200"/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Step 2 – 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Find the lengths:</a:t>
            </a:r>
          </a:p>
          <a:p>
            <a:pPr marL="457200" indent="-457200"/>
            <a:r>
              <a:rPr lang="en-US" sz="1400" dirty="0" err="1" smtClean="0">
                <a:sym typeface="Symbol" pitchFamily="39" charset="2"/>
              </a:rPr>
              <a:t>adj</a:t>
            </a:r>
            <a:r>
              <a:rPr lang="en-US" sz="1400" dirty="0" smtClean="0">
                <a:sym typeface="Symbol" pitchFamily="39" charset="2"/>
              </a:rPr>
              <a:t> = </a:t>
            </a:r>
            <a:r>
              <a:rPr lang="en-US" sz="1400" dirty="0" err="1" smtClean="0">
                <a:sym typeface="Symbol" pitchFamily="39" charset="2"/>
              </a:rPr>
              <a:t>hyp</a:t>
            </a:r>
            <a:r>
              <a:rPr lang="en-US" sz="1400" dirty="0" smtClean="0">
                <a:sym typeface="Symbol" pitchFamily="39" charset="2"/>
              </a:rPr>
              <a:t> </a:t>
            </a:r>
            <a:r>
              <a:rPr lang="en-US" sz="1400" dirty="0" err="1" smtClean="0">
                <a:sym typeface="Symbol" pitchFamily="39" charset="2"/>
              </a:rPr>
              <a:t>Cosθ</a:t>
            </a:r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err="1" smtClean="0">
                <a:sym typeface="Symbol" pitchFamily="39" charset="2"/>
              </a:rPr>
              <a:t>opp</a:t>
            </a:r>
            <a:r>
              <a:rPr lang="en-US" sz="1400" dirty="0" smtClean="0">
                <a:sym typeface="Symbol" pitchFamily="39" charset="2"/>
              </a:rPr>
              <a:t> = </a:t>
            </a:r>
            <a:r>
              <a:rPr lang="en-US" sz="1400" dirty="0" err="1" smtClean="0">
                <a:sym typeface="Symbol" pitchFamily="39" charset="2"/>
              </a:rPr>
              <a:t>hyp</a:t>
            </a:r>
            <a:r>
              <a:rPr lang="en-US" sz="1400" dirty="0" smtClean="0">
                <a:sym typeface="Symbol" pitchFamily="39" charset="2"/>
              </a:rPr>
              <a:t> </a:t>
            </a:r>
            <a:r>
              <a:rPr lang="en-US" sz="1400" dirty="0" err="1" smtClean="0">
                <a:sym typeface="Symbol" pitchFamily="39" charset="2"/>
              </a:rPr>
              <a:t>Sinθ</a:t>
            </a:r>
            <a:endParaRPr lang="en-US" sz="1400" dirty="0" smtClean="0">
              <a:sym typeface="Symbol" pitchFamily="39" charset="2"/>
            </a:endParaRPr>
          </a:p>
          <a:p>
            <a:pPr marL="457200" indent="-457200"/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Step 3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Decide x and y, + and –</a:t>
            </a:r>
          </a:p>
          <a:p>
            <a:pPr marL="457200" indent="-457200"/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Step 4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Write the vector down</a:t>
            </a:r>
          </a:p>
          <a:p>
            <a:pPr marL="457200" indent="-457200"/>
            <a:endParaRPr lang="en-US" sz="1400" dirty="0">
              <a:sym typeface="Symbol" pitchFamily="39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126188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-4.9</a:t>
            </a:r>
            <a:r>
              <a:rPr lang="en-US" sz="1200" dirty="0" smtClean="0"/>
              <a:t> </a:t>
            </a:r>
            <a:r>
              <a:rPr lang="en-US" sz="1200" dirty="0" err="1" smtClean="0"/>
              <a:t>mx</a:t>
            </a:r>
            <a:r>
              <a:rPr lang="en-US" sz="1200" dirty="0" smtClean="0"/>
              <a:t> </a:t>
            </a:r>
            <a:r>
              <a:rPr lang="en-US" sz="1200" dirty="0"/>
              <a:t>+ 1.1</a:t>
            </a:r>
            <a:r>
              <a:rPr lang="en-US" sz="1200" dirty="0" smtClean="0"/>
              <a:t> my</a:t>
            </a:r>
            <a:endParaRPr lang="en-US" sz="1200" dirty="0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8596314" y="5304896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1600201" y="1587500"/>
            <a:ext cx="1119417" cy="58477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/>
              <a:t>5.0</a:t>
            </a:r>
            <a:r>
              <a:rPr lang="en-US" sz="3200" dirty="0" smtClean="0"/>
              <a:t> </a:t>
            </a:r>
            <a:r>
              <a:rPr lang="en-US" sz="3200" dirty="0" err="1"/>
              <a:t>m</a:t>
            </a:r>
            <a:endParaRPr lang="en-US" sz="3200" baseline="30000" dirty="0"/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4724400" y="1231636"/>
            <a:ext cx="731824" cy="58477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77</a:t>
            </a:r>
            <a:r>
              <a:rPr lang="en-US" sz="3200" baseline="30000"/>
              <a:t>o</a:t>
            </a:r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5715000" y="1270000"/>
            <a:ext cx="0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 flipH="1" flipV="1">
            <a:off x="228600" y="1079500"/>
            <a:ext cx="5486400" cy="1270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4" name="Freeform 14"/>
          <p:cNvSpPr>
            <a:spLocks/>
          </p:cNvSpPr>
          <p:nvPr/>
        </p:nvSpPr>
        <p:spPr bwMode="auto">
          <a:xfrm>
            <a:off x="4800600" y="1714500"/>
            <a:ext cx="914400" cy="4445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240" y="48"/>
              </a:cxn>
              <a:cxn ang="0">
                <a:pos x="576" y="48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72" y="216"/>
                  <a:pt x="144" y="96"/>
                  <a:pt x="240" y="48"/>
                </a:cubicBezTo>
                <a:cubicBezTo>
                  <a:pt x="336" y="0"/>
                  <a:pt x="456" y="24"/>
                  <a:pt x="576" y="4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315200" y="190500"/>
            <a:ext cx="1903085" cy="33239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400" dirty="0" smtClean="0"/>
              <a:t>Step 1 – </a:t>
            </a:r>
            <a:r>
              <a:rPr lang="en-US" sz="1400" dirty="0" smtClean="0"/>
              <a:t>Draw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Tail to tip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Use Arrows</a:t>
            </a:r>
          </a:p>
          <a:p>
            <a:pPr marL="457200" indent="-457200"/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Step 2 – 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Find the lengths:</a:t>
            </a:r>
          </a:p>
          <a:p>
            <a:pPr marL="457200" indent="-457200"/>
            <a:r>
              <a:rPr lang="en-US" sz="1400" dirty="0" err="1" smtClean="0">
                <a:sym typeface="Symbol" pitchFamily="39" charset="2"/>
              </a:rPr>
              <a:t>adj</a:t>
            </a:r>
            <a:r>
              <a:rPr lang="en-US" sz="1400" dirty="0" smtClean="0">
                <a:sym typeface="Symbol" pitchFamily="39" charset="2"/>
              </a:rPr>
              <a:t> = </a:t>
            </a:r>
            <a:r>
              <a:rPr lang="en-US" sz="1400" dirty="0" err="1" smtClean="0">
                <a:sym typeface="Symbol" pitchFamily="39" charset="2"/>
              </a:rPr>
              <a:t>hyp</a:t>
            </a:r>
            <a:r>
              <a:rPr lang="en-US" sz="1400" dirty="0" smtClean="0">
                <a:sym typeface="Symbol" pitchFamily="39" charset="2"/>
              </a:rPr>
              <a:t> </a:t>
            </a:r>
            <a:r>
              <a:rPr lang="en-US" sz="1400" dirty="0" err="1" smtClean="0">
                <a:sym typeface="Symbol" pitchFamily="39" charset="2"/>
              </a:rPr>
              <a:t>Cosθ</a:t>
            </a:r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err="1" smtClean="0">
                <a:sym typeface="Symbol" pitchFamily="39" charset="2"/>
              </a:rPr>
              <a:t>opp</a:t>
            </a:r>
            <a:r>
              <a:rPr lang="en-US" sz="1400" dirty="0" smtClean="0">
                <a:sym typeface="Symbol" pitchFamily="39" charset="2"/>
              </a:rPr>
              <a:t> = </a:t>
            </a:r>
            <a:r>
              <a:rPr lang="en-US" sz="1400" dirty="0" err="1" smtClean="0">
                <a:sym typeface="Symbol" pitchFamily="39" charset="2"/>
              </a:rPr>
              <a:t>hyp</a:t>
            </a:r>
            <a:r>
              <a:rPr lang="en-US" sz="1400" dirty="0" smtClean="0">
                <a:sym typeface="Symbol" pitchFamily="39" charset="2"/>
              </a:rPr>
              <a:t> </a:t>
            </a:r>
            <a:r>
              <a:rPr lang="en-US" sz="1400" dirty="0" err="1" smtClean="0">
                <a:sym typeface="Symbol" pitchFamily="39" charset="2"/>
              </a:rPr>
              <a:t>Sinθ</a:t>
            </a:r>
            <a:endParaRPr lang="en-US" sz="1400" dirty="0" smtClean="0">
              <a:sym typeface="Symbol" pitchFamily="39" charset="2"/>
            </a:endParaRPr>
          </a:p>
          <a:p>
            <a:pPr marL="457200" indent="-457200"/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Step 3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Decide x and y, + and –</a:t>
            </a:r>
          </a:p>
          <a:p>
            <a:pPr marL="457200" indent="-457200"/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Step 4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Write the vector down</a:t>
            </a:r>
          </a:p>
          <a:p>
            <a:pPr marL="457200" indent="-457200"/>
            <a:endParaRPr lang="en-US" sz="1400" dirty="0">
              <a:sym typeface="Symbol" pitchFamily="39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126188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68</a:t>
            </a:r>
            <a:r>
              <a:rPr lang="en-US" sz="1200" dirty="0" smtClean="0"/>
              <a:t> </a:t>
            </a:r>
            <a:r>
              <a:rPr lang="en-US" sz="1200" dirty="0" err="1" smtClean="0"/>
              <a:t>m</a:t>
            </a:r>
            <a:r>
              <a:rPr lang="en-US" sz="1200" dirty="0" smtClean="0"/>
              <a:t> </a:t>
            </a:r>
            <a:r>
              <a:rPr lang="en-US" sz="1200" dirty="0" err="1" smtClean="0"/>
              <a:t>x</a:t>
            </a:r>
            <a:r>
              <a:rPr lang="en-US" sz="1200" dirty="0" smtClean="0"/>
              <a:t> </a:t>
            </a:r>
            <a:r>
              <a:rPr lang="en-US" sz="1200" dirty="0"/>
              <a:t>+ -87</a:t>
            </a:r>
            <a:r>
              <a:rPr lang="en-US" sz="1200" dirty="0" smtClean="0"/>
              <a:t> </a:t>
            </a:r>
            <a:r>
              <a:rPr lang="en-US" sz="1200" dirty="0" err="1" smtClean="0"/>
              <a:t>m</a:t>
            </a:r>
            <a:r>
              <a:rPr lang="en-US" sz="1200" dirty="0" smtClean="0"/>
              <a:t> </a:t>
            </a:r>
            <a:r>
              <a:rPr lang="en-US" sz="1200" dirty="0" err="1" smtClean="0"/>
              <a:t>y</a:t>
            </a:r>
            <a:endParaRPr lang="en-US" sz="1200" dirty="0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8596314" y="5304896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4038601" y="1079500"/>
            <a:ext cx="1514557" cy="58477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/>
              <a:t>110.0</a:t>
            </a:r>
            <a:r>
              <a:rPr lang="en-US" sz="3200" dirty="0" smtClean="0"/>
              <a:t> </a:t>
            </a:r>
            <a:r>
              <a:rPr lang="en-US" sz="3200" dirty="0" err="1" smtClean="0"/>
              <a:t>m</a:t>
            </a:r>
            <a:endParaRPr lang="en-US" sz="3200" baseline="30000" dirty="0"/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2438400" y="952500"/>
            <a:ext cx="731824" cy="58477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38</a:t>
            </a:r>
            <a:r>
              <a:rPr lang="en-US" sz="3200" baseline="30000"/>
              <a:t>o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2286000" y="1270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2286000" y="127000"/>
            <a:ext cx="3581400" cy="292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5" name="Freeform 11"/>
          <p:cNvSpPr>
            <a:spLocks/>
          </p:cNvSpPr>
          <p:nvPr/>
        </p:nvSpPr>
        <p:spPr bwMode="auto">
          <a:xfrm>
            <a:off x="2286000" y="762000"/>
            <a:ext cx="685800" cy="211667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240" y="144"/>
              </a:cxn>
              <a:cxn ang="0">
                <a:pos x="432" y="0"/>
              </a:cxn>
            </a:cxnLst>
            <a:rect l="0" t="0" r="r" b="b"/>
            <a:pathLst>
              <a:path w="432" h="160">
                <a:moveTo>
                  <a:pt x="0" y="96"/>
                </a:moveTo>
                <a:cubicBezTo>
                  <a:pt x="84" y="128"/>
                  <a:pt x="168" y="160"/>
                  <a:pt x="240" y="144"/>
                </a:cubicBezTo>
                <a:cubicBezTo>
                  <a:pt x="312" y="128"/>
                  <a:pt x="372" y="64"/>
                  <a:pt x="432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315200" y="190500"/>
            <a:ext cx="1903085" cy="33239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400" dirty="0" smtClean="0"/>
              <a:t>Step 1 – </a:t>
            </a:r>
            <a:r>
              <a:rPr lang="en-US" sz="1400" dirty="0" smtClean="0"/>
              <a:t>Draw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Tail to tip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Use Arrows</a:t>
            </a:r>
          </a:p>
          <a:p>
            <a:pPr marL="457200" indent="-457200"/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Step 2 – 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Find the lengths:</a:t>
            </a:r>
          </a:p>
          <a:p>
            <a:pPr marL="457200" indent="-457200"/>
            <a:r>
              <a:rPr lang="en-US" sz="1400" dirty="0" err="1" smtClean="0">
                <a:sym typeface="Symbol" pitchFamily="39" charset="2"/>
              </a:rPr>
              <a:t>adj</a:t>
            </a:r>
            <a:r>
              <a:rPr lang="en-US" sz="1400" dirty="0" smtClean="0">
                <a:sym typeface="Symbol" pitchFamily="39" charset="2"/>
              </a:rPr>
              <a:t> = </a:t>
            </a:r>
            <a:r>
              <a:rPr lang="en-US" sz="1400" dirty="0" err="1" smtClean="0">
                <a:sym typeface="Symbol" pitchFamily="39" charset="2"/>
              </a:rPr>
              <a:t>hyp</a:t>
            </a:r>
            <a:r>
              <a:rPr lang="en-US" sz="1400" dirty="0" smtClean="0">
                <a:sym typeface="Symbol" pitchFamily="39" charset="2"/>
              </a:rPr>
              <a:t> </a:t>
            </a:r>
            <a:r>
              <a:rPr lang="en-US" sz="1400" dirty="0" err="1" smtClean="0">
                <a:sym typeface="Symbol" pitchFamily="39" charset="2"/>
              </a:rPr>
              <a:t>Cosθ</a:t>
            </a:r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err="1" smtClean="0">
                <a:sym typeface="Symbol" pitchFamily="39" charset="2"/>
              </a:rPr>
              <a:t>opp</a:t>
            </a:r>
            <a:r>
              <a:rPr lang="en-US" sz="1400" dirty="0" smtClean="0">
                <a:sym typeface="Symbol" pitchFamily="39" charset="2"/>
              </a:rPr>
              <a:t> = </a:t>
            </a:r>
            <a:r>
              <a:rPr lang="en-US" sz="1400" dirty="0" err="1" smtClean="0">
                <a:sym typeface="Symbol" pitchFamily="39" charset="2"/>
              </a:rPr>
              <a:t>hyp</a:t>
            </a:r>
            <a:r>
              <a:rPr lang="en-US" sz="1400" dirty="0" smtClean="0">
                <a:sym typeface="Symbol" pitchFamily="39" charset="2"/>
              </a:rPr>
              <a:t> </a:t>
            </a:r>
            <a:r>
              <a:rPr lang="en-US" sz="1400" dirty="0" err="1" smtClean="0">
                <a:sym typeface="Symbol" pitchFamily="39" charset="2"/>
              </a:rPr>
              <a:t>Sinθ</a:t>
            </a:r>
            <a:endParaRPr lang="en-US" sz="1400" dirty="0" smtClean="0">
              <a:sym typeface="Symbol" pitchFamily="39" charset="2"/>
            </a:endParaRPr>
          </a:p>
          <a:p>
            <a:pPr marL="457200" indent="-457200"/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Step 3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Decide x and y, + and –</a:t>
            </a:r>
          </a:p>
          <a:p>
            <a:pPr marL="457200" indent="-457200"/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Step 4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Write the vector down</a:t>
            </a:r>
          </a:p>
          <a:p>
            <a:pPr marL="457200" indent="-457200"/>
            <a:endParaRPr lang="en-US" sz="1400" dirty="0">
              <a:sym typeface="Symbol" pitchFamily="39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139012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-4.3</a:t>
            </a:r>
            <a:r>
              <a:rPr lang="en-US" sz="1200" dirty="0" smtClean="0"/>
              <a:t> </a:t>
            </a:r>
            <a:r>
              <a:rPr lang="en-US" sz="1200" dirty="0" err="1" smtClean="0"/>
              <a:t>m</a:t>
            </a:r>
            <a:r>
              <a:rPr lang="en-US" sz="1200" dirty="0" smtClean="0"/>
              <a:t> </a:t>
            </a:r>
            <a:r>
              <a:rPr lang="en-US" sz="1200" dirty="0" err="1"/>
              <a:t>x</a:t>
            </a:r>
            <a:r>
              <a:rPr lang="en-US" sz="1200" dirty="0"/>
              <a:t> + -2.5</a:t>
            </a:r>
            <a:r>
              <a:rPr lang="en-US" sz="1200" dirty="0" smtClean="0"/>
              <a:t> </a:t>
            </a:r>
            <a:r>
              <a:rPr lang="en-US" sz="1200" dirty="0" err="1" smtClean="0"/>
              <a:t>m</a:t>
            </a:r>
            <a:r>
              <a:rPr lang="en-US" sz="1200" dirty="0" smtClean="0"/>
              <a:t> </a:t>
            </a:r>
            <a:r>
              <a:rPr lang="en-US" sz="1200" dirty="0" err="1"/>
              <a:t>y</a:t>
            </a:r>
            <a:endParaRPr lang="en-US" sz="1200" dirty="0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8596314" y="5304896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3810000" y="8890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 flipH="1">
            <a:off x="609600" y="889000"/>
            <a:ext cx="5410200" cy="1841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7" name="Freeform 9"/>
          <p:cNvSpPr>
            <a:spLocks/>
          </p:cNvSpPr>
          <p:nvPr/>
        </p:nvSpPr>
        <p:spPr bwMode="auto">
          <a:xfrm>
            <a:off x="4394200" y="889000"/>
            <a:ext cx="254000" cy="444500"/>
          </a:xfrm>
          <a:custGeom>
            <a:avLst/>
            <a:gdLst/>
            <a:ahLst/>
            <a:cxnLst>
              <a:cxn ang="0">
                <a:pos x="64" y="0"/>
              </a:cxn>
              <a:cxn ang="0">
                <a:pos x="16" y="192"/>
              </a:cxn>
              <a:cxn ang="0">
                <a:pos x="160" y="336"/>
              </a:cxn>
            </a:cxnLst>
            <a:rect l="0" t="0" r="r" b="b"/>
            <a:pathLst>
              <a:path w="160" h="336">
                <a:moveTo>
                  <a:pt x="64" y="0"/>
                </a:moveTo>
                <a:cubicBezTo>
                  <a:pt x="32" y="68"/>
                  <a:pt x="0" y="136"/>
                  <a:pt x="16" y="192"/>
                </a:cubicBezTo>
                <a:cubicBezTo>
                  <a:pt x="32" y="248"/>
                  <a:pt x="96" y="292"/>
                  <a:pt x="160" y="33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2635251" y="1968500"/>
            <a:ext cx="1119417" cy="58477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/>
              <a:t>5.0</a:t>
            </a:r>
            <a:r>
              <a:rPr lang="en-US" sz="3200" dirty="0" smtClean="0"/>
              <a:t> </a:t>
            </a:r>
            <a:r>
              <a:rPr lang="en-US" sz="3200" dirty="0" err="1" smtClean="0"/>
              <a:t>m</a:t>
            </a:r>
            <a:endParaRPr lang="en-US" sz="3200" baseline="30000" dirty="0"/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3352800" y="952500"/>
            <a:ext cx="1039601" cy="58477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30.0</a:t>
            </a:r>
            <a:r>
              <a:rPr lang="en-US" sz="3200" baseline="30000"/>
              <a:t>o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315200" y="190500"/>
            <a:ext cx="1903085" cy="33239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400" dirty="0" smtClean="0"/>
              <a:t>Step 1 – </a:t>
            </a:r>
            <a:r>
              <a:rPr lang="en-US" sz="1400" dirty="0" smtClean="0"/>
              <a:t>Draw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Tail to tip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Use Arrows</a:t>
            </a:r>
          </a:p>
          <a:p>
            <a:pPr marL="457200" indent="-457200"/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Step 2 – 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Find the lengths:</a:t>
            </a:r>
          </a:p>
          <a:p>
            <a:pPr marL="457200" indent="-457200"/>
            <a:r>
              <a:rPr lang="en-US" sz="1400" dirty="0" err="1" smtClean="0">
                <a:sym typeface="Symbol" pitchFamily="39" charset="2"/>
              </a:rPr>
              <a:t>adj</a:t>
            </a:r>
            <a:r>
              <a:rPr lang="en-US" sz="1400" dirty="0" smtClean="0">
                <a:sym typeface="Symbol" pitchFamily="39" charset="2"/>
              </a:rPr>
              <a:t> = </a:t>
            </a:r>
            <a:r>
              <a:rPr lang="en-US" sz="1400" dirty="0" err="1" smtClean="0">
                <a:sym typeface="Symbol" pitchFamily="39" charset="2"/>
              </a:rPr>
              <a:t>hyp</a:t>
            </a:r>
            <a:r>
              <a:rPr lang="en-US" sz="1400" dirty="0" smtClean="0">
                <a:sym typeface="Symbol" pitchFamily="39" charset="2"/>
              </a:rPr>
              <a:t> </a:t>
            </a:r>
            <a:r>
              <a:rPr lang="en-US" sz="1400" dirty="0" err="1" smtClean="0">
                <a:sym typeface="Symbol" pitchFamily="39" charset="2"/>
              </a:rPr>
              <a:t>Cosθ</a:t>
            </a:r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err="1" smtClean="0">
                <a:sym typeface="Symbol" pitchFamily="39" charset="2"/>
              </a:rPr>
              <a:t>opp</a:t>
            </a:r>
            <a:r>
              <a:rPr lang="en-US" sz="1400" dirty="0" smtClean="0">
                <a:sym typeface="Symbol" pitchFamily="39" charset="2"/>
              </a:rPr>
              <a:t> = </a:t>
            </a:r>
            <a:r>
              <a:rPr lang="en-US" sz="1400" dirty="0" err="1" smtClean="0">
                <a:sym typeface="Symbol" pitchFamily="39" charset="2"/>
              </a:rPr>
              <a:t>hyp</a:t>
            </a:r>
            <a:r>
              <a:rPr lang="en-US" sz="1400" dirty="0" smtClean="0">
                <a:sym typeface="Symbol" pitchFamily="39" charset="2"/>
              </a:rPr>
              <a:t> </a:t>
            </a:r>
            <a:r>
              <a:rPr lang="en-US" sz="1400" dirty="0" err="1" smtClean="0">
                <a:sym typeface="Symbol" pitchFamily="39" charset="2"/>
              </a:rPr>
              <a:t>Sinθ</a:t>
            </a:r>
            <a:endParaRPr lang="en-US" sz="1400" dirty="0" smtClean="0">
              <a:sym typeface="Symbol" pitchFamily="39" charset="2"/>
            </a:endParaRPr>
          </a:p>
          <a:p>
            <a:pPr marL="457200" indent="-457200"/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Step 3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Decide x and y, + and –</a:t>
            </a:r>
          </a:p>
          <a:p>
            <a:pPr marL="457200" indent="-457200"/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Step 4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Write the vector down</a:t>
            </a:r>
          </a:p>
          <a:p>
            <a:pPr marL="457200" indent="-457200"/>
            <a:endParaRPr lang="en-US" sz="1400" dirty="0">
              <a:sym typeface="Symbol" pitchFamily="39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146706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 smtClean="0"/>
              <a:t>-9.46m x +-7.39 m y</a:t>
            </a:r>
            <a:endParaRPr lang="en-US" sz="1200" dirty="0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8596314" y="5304896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1981200" y="1524000"/>
            <a:ext cx="1324601" cy="58477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 smtClean="0"/>
              <a:t>12.0 m</a:t>
            </a:r>
            <a:endParaRPr lang="en-US" sz="3200" baseline="30000" dirty="0"/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2743201" y="2730500"/>
            <a:ext cx="1039601" cy="58477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 smtClean="0"/>
              <a:t>52.0</a:t>
            </a:r>
            <a:r>
              <a:rPr lang="en-US" sz="3200" baseline="30000" dirty="0" smtClean="0"/>
              <a:t>o</a:t>
            </a:r>
            <a:endParaRPr lang="en-US" sz="3200" baseline="30000" dirty="0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4114800" y="15240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 flipH="1">
            <a:off x="838200" y="1524000"/>
            <a:ext cx="3276600" cy="139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5" name="Freeform 11"/>
          <p:cNvSpPr>
            <a:spLocks/>
          </p:cNvSpPr>
          <p:nvPr/>
        </p:nvSpPr>
        <p:spPr bwMode="auto">
          <a:xfrm rot="2301062">
            <a:off x="3442437" y="1854588"/>
            <a:ext cx="685800" cy="211667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240" y="144"/>
              </a:cxn>
              <a:cxn ang="0">
                <a:pos x="432" y="0"/>
              </a:cxn>
            </a:cxnLst>
            <a:rect l="0" t="0" r="r" b="b"/>
            <a:pathLst>
              <a:path w="432" h="160">
                <a:moveTo>
                  <a:pt x="0" y="96"/>
                </a:moveTo>
                <a:cubicBezTo>
                  <a:pt x="84" y="128"/>
                  <a:pt x="168" y="160"/>
                  <a:pt x="240" y="144"/>
                </a:cubicBezTo>
                <a:cubicBezTo>
                  <a:pt x="312" y="128"/>
                  <a:pt x="372" y="64"/>
                  <a:pt x="432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315200" y="190500"/>
            <a:ext cx="1903085" cy="33239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400" dirty="0" smtClean="0"/>
              <a:t>Step 1 – </a:t>
            </a:r>
            <a:r>
              <a:rPr lang="en-US" sz="1400" dirty="0" smtClean="0"/>
              <a:t>Draw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Tail to tip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Use Arrows</a:t>
            </a:r>
          </a:p>
          <a:p>
            <a:pPr marL="457200" indent="-457200"/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Step 2 – 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Find the lengths:</a:t>
            </a:r>
          </a:p>
          <a:p>
            <a:pPr marL="457200" indent="-457200"/>
            <a:r>
              <a:rPr lang="en-US" sz="1400" dirty="0" err="1" smtClean="0">
                <a:sym typeface="Symbol" pitchFamily="39" charset="2"/>
              </a:rPr>
              <a:t>adj</a:t>
            </a:r>
            <a:r>
              <a:rPr lang="en-US" sz="1400" dirty="0" smtClean="0">
                <a:sym typeface="Symbol" pitchFamily="39" charset="2"/>
              </a:rPr>
              <a:t> = </a:t>
            </a:r>
            <a:r>
              <a:rPr lang="en-US" sz="1400" dirty="0" err="1" smtClean="0">
                <a:sym typeface="Symbol" pitchFamily="39" charset="2"/>
              </a:rPr>
              <a:t>hyp</a:t>
            </a:r>
            <a:r>
              <a:rPr lang="en-US" sz="1400" dirty="0" smtClean="0">
                <a:sym typeface="Symbol" pitchFamily="39" charset="2"/>
              </a:rPr>
              <a:t> </a:t>
            </a:r>
            <a:r>
              <a:rPr lang="en-US" sz="1400" dirty="0" err="1" smtClean="0">
                <a:sym typeface="Symbol" pitchFamily="39" charset="2"/>
              </a:rPr>
              <a:t>Cosθ</a:t>
            </a:r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err="1" smtClean="0">
                <a:sym typeface="Symbol" pitchFamily="39" charset="2"/>
              </a:rPr>
              <a:t>opp</a:t>
            </a:r>
            <a:r>
              <a:rPr lang="en-US" sz="1400" dirty="0" smtClean="0">
                <a:sym typeface="Symbol" pitchFamily="39" charset="2"/>
              </a:rPr>
              <a:t> = </a:t>
            </a:r>
            <a:r>
              <a:rPr lang="en-US" sz="1400" dirty="0" err="1" smtClean="0">
                <a:sym typeface="Symbol" pitchFamily="39" charset="2"/>
              </a:rPr>
              <a:t>hyp</a:t>
            </a:r>
            <a:r>
              <a:rPr lang="en-US" sz="1400" dirty="0" smtClean="0">
                <a:sym typeface="Symbol" pitchFamily="39" charset="2"/>
              </a:rPr>
              <a:t> </a:t>
            </a:r>
            <a:r>
              <a:rPr lang="en-US" sz="1400" dirty="0" err="1" smtClean="0">
                <a:sym typeface="Symbol" pitchFamily="39" charset="2"/>
              </a:rPr>
              <a:t>Sinθ</a:t>
            </a:r>
            <a:endParaRPr lang="en-US" sz="1400" dirty="0" smtClean="0">
              <a:sym typeface="Symbol" pitchFamily="39" charset="2"/>
            </a:endParaRPr>
          </a:p>
          <a:p>
            <a:pPr marL="457200" indent="-457200"/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Step 3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Decide x and y, + and –</a:t>
            </a:r>
          </a:p>
          <a:p>
            <a:pPr marL="457200" indent="-457200"/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Step 4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Write the vector down</a:t>
            </a:r>
          </a:p>
          <a:p>
            <a:pPr marL="457200" indent="-457200"/>
            <a:endParaRPr lang="en-US" sz="1400" dirty="0">
              <a:sym typeface="Symbol" pitchFamily="39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140294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 smtClean="0"/>
              <a:t>9.84 m x +11.3 m y</a:t>
            </a:r>
            <a:endParaRPr lang="en-US" sz="1200" dirty="0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8596314" y="5304896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3657600" y="1841500"/>
            <a:ext cx="1324601" cy="58477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 smtClean="0"/>
              <a:t>15.0 m</a:t>
            </a:r>
            <a:endParaRPr lang="en-US" sz="3200" baseline="30000" dirty="0"/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2590801" y="1016000"/>
            <a:ext cx="1039601" cy="58477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 smtClean="0"/>
              <a:t>41.0</a:t>
            </a:r>
            <a:r>
              <a:rPr lang="en-US" sz="3200" baseline="30000" dirty="0" smtClean="0"/>
              <a:t>o</a:t>
            </a:r>
            <a:endParaRPr lang="en-US" sz="3200" baseline="30000" dirty="0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2438400" y="15240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 flipV="1">
            <a:off x="2438400" y="1016000"/>
            <a:ext cx="2057400" cy="165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5" name="Freeform 11"/>
          <p:cNvSpPr>
            <a:spLocks/>
          </p:cNvSpPr>
          <p:nvPr/>
        </p:nvSpPr>
        <p:spPr bwMode="auto">
          <a:xfrm rot="12627933">
            <a:off x="2455448" y="1908268"/>
            <a:ext cx="685800" cy="211667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240" y="144"/>
              </a:cxn>
              <a:cxn ang="0">
                <a:pos x="432" y="0"/>
              </a:cxn>
            </a:cxnLst>
            <a:rect l="0" t="0" r="r" b="b"/>
            <a:pathLst>
              <a:path w="432" h="160">
                <a:moveTo>
                  <a:pt x="0" y="96"/>
                </a:moveTo>
                <a:cubicBezTo>
                  <a:pt x="84" y="128"/>
                  <a:pt x="168" y="160"/>
                  <a:pt x="240" y="144"/>
                </a:cubicBezTo>
                <a:cubicBezTo>
                  <a:pt x="312" y="128"/>
                  <a:pt x="372" y="64"/>
                  <a:pt x="432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315200" y="190500"/>
            <a:ext cx="1903085" cy="33239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400" dirty="0" smtClean="0"/>
              <a:t>Step 1 – </a:t>
            </a:r>
            <a:r>
              <a:rPr lang="en-US" sz="1400" dirty="0" smtClean="0"/>
              <a:t>Draw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Tail to tip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Use Arrows</a:t>
            </a:r>
          </a:p>
          <a:p>
            <a:pPr marL="457200" indent="-457200"/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Step 2 – 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Find the lengths:</a:t>
            </a:r>
          </a:p>
          <a:p>
            <a:pPr marL="457200" indent="-457200"/>
            <a:r>
              <a:rPr lang="en-US" sz="1400" dirty="0" err="1" smtClean="0">
                <a:sym typeface="Symbol" pitchFamily="39" charset="2"/>
              </a:rPr>
              <a:t>adj</a:t>
            </a:r>
            <a:r>
              <a:rPr lang="en-US" sz="1400" dirty="0" smtClean="0">
                <a:sym typeface="Symbol" pitchFamily="39" charset="2"/>
              </a:rPr>
              <a:t> = </a:t>
            </a:r>
            <a:r>
              <a:rPr lang="en-US" sz="1400" dirty="0" err="1" smtClean="0">
                <a:sym typeface="Symbol" pitchFamily="39" charset="2"/>
              </a:rPr>
              <a:t>hyp</a:t>
            </a:r>
            <a:r>
              <a:rPr lang="en-US" sz="1400" dirty="0" smtClean="0">
                <a:sym typeface="Symbol" pitchFamily="39" charset="2"/>
              </a:rPr>
              <a:t> </a:t>
            </a:r>
            <a:r>
              <a:rPr lang="en-US" sz="1400" dirty="0" err="1" smtClean="0">
                <a:sym typeface="Symbol" pitchFamily="39" charset="2"/>
              </a:rPr>
              <a:t>Cosθ</a:t>
            </a:r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err="1" smtClean="0">
                <a:sym typeface="Symbol" pitchFamily="39" charset="2"/>
              </a:rPr>
              <a:t>opp</a:t>
            </a:r>
            <a:r>
              <a:rPr lang="en-US" sz="1400" dirty="0" smtClean="0">
                <a:sym typeface="Symbol" pitchFamily="39" charset="2"/>
              </a:rPr>
              <a:t> = </a:t>
            </a:r>
            <a:r>
              <a:rPr lang="en-US" sz="1400" dirty="0" err="1" smtClean="0">
                <a:sym typeface="Symbol" pitchFamily="39" charset="2"/>
              </a:rPr>
              <a:t>hyp</a:t>
            </a:r>
            <a:r>
              <a:rPr lang="en-US" sz="1400" dirty="0" smtClean="0">
                <a:sym typeface="Symbol" pitchFamily="39" charset="2"/>
              </a:rPr>
              <a:t> </a:t>
            </a:r>
            <a:r>
              <a:rPr lang="en-US" sz="1400" dirty="0" err="1" smtClean="0">
                <a:sym typeface="Symbol" pitchFamily="39" charset="2"/>
              </a:rPr>
              <a:t>Sinθ</a:t>
            </a:r>
            <a:endParaRPr lang="en-US" sz="1400" dirty="0" smtClean="0">
              <a:sym typeface="Symbol" pitchFamily="39" charset="2"/>
            </a:endParaRPr>
          </a:p>
          <a:p>
            <a:pPr marL="457200" indent="-457200"/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Step 3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Decide x and y, + and –</a:t>
            </a:r>
          </a:p>
          <a:p>
            <a:pPr marL="457200" indent="-457200"/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Step 4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Write the vector down</a:t>
            </a:r>
          </a:p>
          <a:p>
            <a:pPr marL="457200" indent="-457200"/>
            <a:endParaRPr lang="en-US" sz="1400" dirty="0">
              <a:sym typeface="Symbol" pitchFamily="39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17526" y="3873500"/>
            <a:ext cx="8093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440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1" y="190500"/>
            <a:ext cx="590645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What components are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8137525" y="5241396"/>
            <a:ext cx="79465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762000" y="3556000"/>
            <a:ext cx="4876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flipV="1">
            <a:off x="5638800" y="1397000"/>
            <a:ext cx="0" cy="2159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295" name="Group 31"/>
          <p:cNvGrpSpPr>
            <a:grpSpLocks/>
          </p:cNvGrpSpPr>
          <p:nvPr/>
        </p:nvGrpSpPr>
        <p:grpSpPr bwMode="auto">
          <a:xfrm>
            <a:off x="762000" y="1397000"/>
            <a:ext cx="4876800" cy="2155032"/>
            <a:chOff x="480" y="1056"/>
            <a:chExt cx="3072" cy="1629"/>
          </a:xfrm>
        </p:grpSpPr>
        <p:sp>
          <p:nvSpPr>
            <p:cNvPr id="11290" name="Line 26"/>
            <p:cNvSpPr>
              <a:spLocks noChangeShapeType="1"/>
            </p:cNvSpPr>
            <p:nvPr/>
          </p:nvSpPr>
          <p:spPr bwMode="auto">
            <a:xfrm flipV="1">
              <a:off x="480" y="1056"/>
              <a:ext cx="3072" cy="16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4" name="Text Box 30"/>
            <p:cNvSpPr txBox="1">
              <a:spLocks noChangeArrowheads="1"/>
            </p:cNvSpPr>
            <p:nvPr/>
          </p:nvSpPr>
          <p:spPr bwMode="auto">
            <a:xfrm>
              <a:off x="1728" y="1392"/>
              <a:ext cx="375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A:</a:t>
              </a:r>
            </a:p>
          </p:txBody>
        </p:sp>
      </p:grp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1752600" y="3746500"/>
            <a:ext cx="3057247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>
                <a:solidFill>
                  <a:schemeClr val="accent2"/>
                </a:solidFill>
              </a:rPr>
              <a:t>X - Component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5715000" y="2286000"/>
            <a:ext cx="3044423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Y - Component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  <p:bldP spid="11292" grpId="0" animBg="1"/>
      <p:bldP spid="11293" grpId="0" animBg="1"/>
      <p:bldP spid="11297" grpId="0" autoUpdateAnimBg="0"/>
      <p:bldP spid="1129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149271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 smtClean="0"/>
              <a:t>-2.62 m </a:t>
            </a:r>
            <a:r>
              <a:rPr lang="en-US" sz="1200" dirty="0"/>
              <a:t>x </a:t>
            </a:r>
            <a:r>
              <a:rPr lang="en-US" sz="1200" dirty="0" smtClean="0"/>
              <a:t>+ 6.49 m </a:t>
            </a:r>
            <a:r>
              <a:rPr lang="en-US" sz="1200" dirty="0"/>
              <a:t>y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8596314" y="5304896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1600200" y="28575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 flipH="1" flipV="1">
            <a:off x="2438400" y="444500"/>
            <a:ext cx="1371600" cy="241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7" name="Freeform 9"/>
          <p:cNvSpPr>
            <a:spLocks/>
          </p:cNvSpPr>
          <p:nvPr/>
        </p:nvSpPr>
        <p:spPr bwMode="auto">
          <a:xfrm rot="2298727">
            <a:off x="3279442" y="2395252"/>
            <a:ext cx="254000" cy="444500"/>
          </a:xfrm>
          <a:custGeom>
            <a:avLst/>
            <a:gdLst/>
            <a:ahLst/>
            <a:cxnLst>
              <a:cxn ang="0">
                <a:pos x="64" y="0"/>
              </a:cxn>
              <a:cxn ang="0">
                <a:pos x="16" y="192"/>
              </a:cxn>
              <a:cxn ang="0">
                <a:pos x="160" y="336"/>
              </a:cxn>
            </a:cxnLst>
            <a:rect l="0" t="0" r="r" b="b"/>
            <a:pathLst>
              <a:path w="160" h="336">
                <a:moveTo>
                  <a:pt x="64" y="0"/>
                </a:moveTo>
                <a:cubicBezTo>
                  <a:pt x="32" y="68"/>
                  <a:pt x="0" y="136"/>
                  <a:pt x="16" y="192"/>
                </a:cubicBezTo>
                <a:cubicBezTo>
                  <a:pt x="32" y="248"/>
                  <a:pt x="96" y="292"/>
                  <a:pt x="160" y="33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3352800" y="1143000"/>
            <a:ext cx="1324601" cy="58477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 smtClean="0"/>
              <a:t>7.00 m</a:t>
            </a:r>
            <a:endParaRPr lang="en-US" sz="3200" baseline="30000" dirty="0"/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2057401" y="2159000"/>
            <a:ext cx="1039601" cy="58477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 smtClean="0"/>
              <a:t>68.0</a:t>
            </a:r>
            <a:r>
              <a:rPr lang="en-US" sz="3200" baseline="30000" dirty="0" smtClean="0"/>
              <a:t>o</a:t>
            </a:r>
            <a:endParaRPr lang="en-US" sz="3200" baseline="30000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315200" y="190500"/>
            <a:ext cx="1903085" cy="33239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400" dirty="0" smtClean="0"/>
              <a:t>Step 1 – </a:t>
            </a:r>
            <a:r>
              <a:rPr lang="en-US" sz="1400" dirty="0" smtClean="0"/>
              <a:t>Draw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Tail to tip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Use Arrows</a:t>
            </a:r>
          </a:p>
          <a:p>
            <a:pPr marL="457200" indent="-457200"/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Step 2 – 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Find the lengths:</a:t>
            </a:r>
          </a:p>
          <a:p>
            <a:pPr marL="457200" indent="-457200"/>
            <a:r>
              <a:rPr lang="en-US" sz="1400" dirty="0" err="1" smtClean="0">
                <a:sym typeface="Symbol" pitchFamily="39" charset="2"/>
              </a:rPr>
              <a:t>adj</a:t>
            </a:r>
            <a:r>
              <a:rPr lang="en-US" sz="1400" dirty="0" smtClean="0">
                <a:sym typeface="Symbol" pitchFamily="39" charset="2"/>
              </a:rPr>
              <a:t> = </a:t>
            </a:r>
            <a:r>
              <a:rPr lang="en-US" sz="1400" dirty="0" err="1" smtClean="0">
                <a:sym typeface="Symbol" pitchFamily="39" charset="2"/>
              </a:rPr>
              <a:t>hyp</a:t>
            </a:r>
            <a:r>
              <a:rPr lang="en-US" sz="1400" dirty="0" smtClean="0">
                <a:sym typeface="Symbol" pitchFamily="39" charset="2"/>
              </a:rPr>
              <a:t> </a:t>
            </a:r>
            <a:r>
              <a:rPr lang="en-US" sz="1400" dirty="0" err="1" smtClean="0">
                <a:sym typeface="Symbol" pitchFamily="39" charset="2"/>
              </a:rPr>
              <a:t>Cosθ</a:t>
            </a:r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err="1" smtClean="0">
                <a:sym typeface="Symbol" pitchFamily="39" charset="2"/>
              </a:rPr>
              <a:t>opp</a:t>
            </a:r>
            <a:r>
              <a:rPr lang="en-US" sz="1400" dirty="0" smtClean="0">
                <a:sym typeface="Symbol" pitchFamily="39" charset="2"/>
              </a:rPr>
              <a:t> = </a:t>
            </a:r>
            <a:r>
              <a:rPr lang="en-US" sz="1400" dirty="0" err="1" smtClean="0">
                <a:sym typeface="Symbol" pitchFamily="39" charset="2"/>
              </a:rPr>
              <a:t>hyp</a:t>
            </a:r>
            <a:r>
              <a:rPr lang="en-US" sz="1400" dirty="0" smtClean="0">
                <a:sym typeface="Symbol" pitchFamily="39" charset="2"/>
              </a:rPr>
              <a:t> </a:t>
            </a:r>
            <a:r>
              <a:rPr lang="en-US" sz="1400" dirty="0" err="1" smtClean="0">
                <a:sym typeface="Symbol" pitchFamily="39" charset="2"/>
              </a:rPr>
              <a:t>Sinθ</a:t>
            </a:r>
            <a:endParaRPr lang="en-US" sz="1400" dirty="0" smtClean="0">
              <a:sym typeface="Symbol" pitchFamily="39" charset="2"/>
            </a:endParaRPr>
          </a:p>
          <a:p>
            <a:pPr marL="457200" indent="-457200"/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Step 3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Decide x and y, + and –</a:t>
            </a:r>
          </a:p>
          <a:p>
            <a:pPr marL="457200" indent="-457200"/>
            <a:endParaRPr lang="en-US" sz="1400" dirty="0" smtClean="0">
              <a:sym typeface="Symbol" pitchFamily="39" charset="2"/>
            </a:endParaRP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Step 4</a:t>
            </a:r>
          </a:p>
          <a:p>
            <a:pPr marL="457200" indent="-457200"/>
            <a:r>
              <a:rPr lang="en-US" sz="1400" dirty="0" smtClean="0">
                <a:sym typeface="Symbol" pitchFamily="39" charset="2"/>
              </a:rPr>
              <a:t>Write the vector down</a:t>
            </a:r>
          </a:p>
          <a:p>
            <a:pPr marL="457200" indent="-457200"/>
            <a:endParaRPr lang="en-US" sz="1400" dirty="0">
              <a:sym typeface="Symbol" pitchFamily="39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517526" y="3873500"/>
            <a:ext cx="8093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4400"/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228601" y="190500"/>
            <a:ext cx="590645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What components are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8137525" y="5241396"/>
            <a:ext cx="79465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69638" name="Line 6"/>
          <p:cNvSpPr>
            <a:spLocks noChangeShapeType="1"/>
          </p:cNvSpPr>
          <p:nvPr/>
        </p:nvSpPr>
        <p:spPr bwMode="auto">
          <a:xfrm>
            <a:off x="762000" y="3556000"/>
            <a:ext cx="487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 flipV="1">
            <a:off x="5638800" y="1397000"/>
            <a:ext cx="0" cy="2159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 flipV="1">
            <a:off x="762000" y="1397000"/>
            <a:ext cx="4876800" cy="2155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990601" y="1676136"/>
            <a:ext cx="3174867" cy="58477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Suppose A = 5 cm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1752601" y="3746500"/>
            <a:ext cx="2163172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Ax = 4 cm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5715001" y="2286000"/>
            <a:ext cx="2120793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Ay = 3 cm</a:t>
            </a:r>
          </a:p>
        </p:txBody>
      </p:sp>
      <p:grpSp>
        <p:nvGrpSpPr>
          <p:cNvPr id="69648" name="Group 16"/>
          <p:cNvGrpSpPr>
            <a:grpSpLocks/>
          </p:cNvGrpSpPr>
          <p:nvPr/>
        </p:nvGrpSpPr>
        <p:grpSpPr bwMode="auto">
          <a:xfrm>
            <a:off x="673100" y="4355042"/>
            <a:ext cx="4903788" cy="1199886"/>
            <a:chOff x="424" y="3292"/>
            <a:chExt cx="3089" cy="907"/>
          </a:xfrm>
        </p:grpSpPr>
        <p:sp>
          <p:nvSpPr>
            <p:cNvPr id="69645" name="Text Box 13"/>
            <p:cNvSpPr txBox="1">
              <a:spLocks noChangeArrowheads="1"/>
            </p:cNvSpPr>
            <p:nvPr/>
          </p:nvSpPr>
          <p:spPr bwMode="auto">
            <a:xfrm>
              <a:off x="424" y="3292"/>
              <a:ext cx="3089" cy="90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600"/>
                <a:t>A = 4 cm x + 3 cm y</a:t>
              </a:r>
            </a:p>
            <a:p>
              <a:r>
                <a:rPr lang="en-US" sz="3600"/>
                <a:t>(This is how you write it)</a:t>
              </a:r>
            </a:p>
          </p:txBody>
        </p:sp>
        <p:sp>
          <p:nvSpPr>
            <p:cNvPr id="69646" name="Text Box 14"/>
            <p:cNvSpPr txBox="1">
              <a:spLocks noChangeArrowheads="1"/>
            </p:cNvSpPr>
            <p:nvPr/>
          </p:nvSpPr>
          <p:spPr bwMode="auto">
            <a:xfrm>
              <a:off x="1608" y="3296"/>
              <a:ext cx="207" cy="34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^</a:t>
              </a:r>
            </a:p>
          </p:txBody>
        </p:sp>
        <p:sp>
          <p:nvSpPr>
            <p:cNvPr id="69647" name="Text Box 15"/>
            <p:cNvSpPr txBox="1">
              <a:spLocks noChangeArrowheads="1"/>
            </p:cNvSpPr>
            <p:nvPr/>
          </p:nvSpPr>
          <p:spPr bwMode="auto">
            <a:xfrm>
              <a:off x="2704" y="3304"/>
              <a:ext cx="207" cy="34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^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build="p" autoUpdateAnimBg="0"/>
      <p:bldP spid="69643" grpId="0" autoUpdateAnimBg="0"/>
      <p:bldP spid="6964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760538" y="889000"/>
            <a:ext cx="5294538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Writing the notation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8137525" y="5241396"/>
            <a:ext cx="79465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5" action="ppaction://hlinksldjump"/>
              </a:rPr>
              <a:t>TOC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52400" y="5461000"/>
            <a:ext cx="128753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4.5 m x + 3.2 m y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8596314" y="5304896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80905" name="Line 9"/>
          <p:cNvSpPr>
            <a:spLocks noChangeShapeType="1"/>
          </p:cNvSpPr>
          <p:nvPr/>
        </p:nvSpPr>
        <p:spPr bwMode="auto">
          <a:xfrm>
            <a:off x="1447800" y="2984500"/>
            <a:ext cx="4800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 flipV="1">
            <a:off x="6248400" y="635000"/>
            <a:ext cx="0" cy="2349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7" name="Line 11"/>
          <p:cNvSpPr>
            <a:spLocks noChangeShapeType="1"/>
          </p:cNvSpPr>
          <p:nvPr/>
        </p:nvSpPr>
        <p:spPr bwMode="auto">
          <a:xfrm flipV="1">
            <a:off x="1447800" y="635000"/>
            <a:ext cx="4800600" cy="234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2879725" y="3085042"/>
            <a:ext cx="1236261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4.5 m</a:t>
            </a:r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6400800" y="1561042"/>
            <a:ext cx="1236261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3.2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1026"/>
          <p:cNvSpPr txBox="1">
            <a:spLocks noChangeArrowheads="1"/>
          </p:cNvSpPr>
          <p:nvPr/>
        </p:nvSpPr>
        <p:spPr bwMode="auto">
          <a:xfrm>
            <a:off x="152400" y="5461000"/>
            <a:ext cx="139012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-1.2 m x + -3.9 m y</a:t>
            </a:r>
          </a:p>
        </p:txBody>
      </p:sp>
      <p:sp>
        <p:nvSpPr>
          <p:cNvPr id="81923" name="Text Box 1027"/>
          <p:cNvSpPr txBox="1">
            <a:spLocks noChangeArrowheads="1"/>
          </p:cNvSpPr>
          <p:nvPr/>
        </p:nvSpPr>
        <p:spPr bwMode="auto">
          <a:xfrm>
            <a:off x="8596314" y="5304896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81927" name="Text Box 1031"/>
          <p:cNvSpPr txBox="1">
            <a:spLocks noChangeArrowheads="1"/>
          </p:cNvSpPr>
          <p:nvPr/>
        </p:nvSpPr>
        <p:spPr bwMode="auto">
          <a:xfrm>
            <a:off x="3270250" y="3302000"/>
            <a:ext cx="1236261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1.2 m</a:t>
            </a:r>
          </a:p>
        </p:txBody>
      </p:sp>
      <p:sp>
        <p:nvSpPr>
          <p:cNvPr id="81928" name="Text Box 1032"/>
          <p:cNvSpPr txBox="1">
            <a:spLocks noChangeArrowheads="1"/>
          </p:cNvSpPr>
          <p:nvPr/>
        </p:nvSpPr>
        <p:spPr bwMode="auto">
          <a:xfrm>
            <a:off x="4876800" y="1751542"/>
            <a:ext cx="1236261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3.9 m</a:t>
            </a:r>
          </a:p>
        </p:txBody>
      </p:sp>
      <p:sp>
        <p:nvSpPr>
          <p:cNvPr id="81929" name="Line 1033"/>
          <p:cNvSpPr>
            <a:spLocks noChangeShapeType="1"/>
          </p:cNvSpPr>
          <p:nvPr/>
        </p:nvSpPr>
        <p:spPr bwMode="auto">
          <a:xfrm flipH="1">
            <a:off x="2743200" y="3302000"/>
            <a:ext cx="2057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30" name="Line 1034"/>
          <p:cNvSpPr>
            <a:spLocks noChangeShapeType="1"/>
          </p:cNvSpPr>
          <p:nvPr/>
        </p:nvSpPr>
        <p:spPr bwMode="auto">
          <a:xfrm>
            <a:off x="4800600" y="698500"/>
            <a:ext cx="0" cy="2603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31" name="Line 1035"/>
          <p:cNvSpPr>
            <a:spLocks noChangeShapeType="1"/>
          </p:cNvSpPr>
          <p:nvPr/>
        </p:nvSpPr>
        <p:spPr bwMode="auto">
          <a:xfrm flipH="1">
            <a:off x="2819400" y="698500"/>
            <a:ext cx="1981200" cy="2603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1026"/>
          <p:cNvSpPr txBox="1">
            <a:spLocks noChangeArrowheads="1"/>
          </p:cNvSpPr>
          <p:nvPr/>
        </p:nvSpPr>
        <p:spPr bwMode="auto">
          <a:xfrm>
            <a:off x="152400" y="5461000"/>
            <a:ext cx="133882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-1.9 m x + 4.1 m y</a:t>
            </a:r>
          </a:p>
        </p:txBody>
      </p:sp>
      <p:sp>
        <p:nvSpPr>
          <p:cNvPr id="82947" name="Text Box 1027"/>
          <p:cNvSpPr txBox="1">
            <a:spLocks noChangeArrowheads="1"/>
          </p:cNvSpPr>
          <p:nvPr/>
        </p:nvSpPr>
        <p:spPr bwMode="auto">
          <a:xfrm>
            <a:off x="8596314" y="5304896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82948" name="Text Box 1028"/>
          <p:cNvSpPr txBox="1">
            <a:spLocks noChangeArrowheads="1"/>
          </p:cNvSpPr>
          <p:nvPr/>
        </p:nvSpPr>
        <p:spPr bwMode="auto">
          <a:xfrm>
            <a:off x="3956050" y="3238500"/>
            <a:ext cx="1236261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1.9 m</a:t>
            </a:r>
          </a:p>
        </p:txBody>
      </p:sp>
      <p:sp>
        <p:nvSpPr>
          <p:cNvPr id="82949" name="Text Box 1029"/>
          <p:cNvSpPr txBox="1">
            <a:spLocks noChangeArrowheads="1"/>
          </p:cNvSpPr>
          <p:nvPr/>
        </p:nvSpPr>
        <p:spPr bwMode="auto">
          <a:xfrm>
            <a:off x="2438400" y="1968500"/>
            <a:ext cx="1236261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4.1 m</a:t>
            </a:r>
          </a:p>
        </p:txBody>
      </p:sp>
      <p:sp>
        <p:nvSpPr>
          <p:cNvPr id="82953" name="Line 1033"/>
          <p:cNvSpPr>
            <a:spLocks noChangeShapeType="1"/>
          </p:cNvSpPr>
          <p:nvPr/>
        </p:nvSpPr>
        <p:spPr bwMode="auto">
          <a:xfrm flipH="1">
            <a:off x="3733800" y="3238500"/>
            <a:ext cx="1752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4" name="Line 1034"/>
          <p:cNvSpPr>
            <a:spLocks noChangeShapeType="1"/>
          </p:cNvSpPr>
          <p:nvPr/>
        </p:nvSpPr>
        <p:spPr bwMode="auto">
          <a:xfrm flipV="1">
            <a:off x="3733800" y="952500"/>
            <a:ext cx="0" cy="2286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5" name="Line 1035"/>
          <p:cNvSpPr>
            <a:spLocks noChangeShapeType="1"/>
          </p:cNvSpPr>
          <p:nvPr/>
        </p:nvSpPr>
        <p:spPr bwMode="auto">
          <a:xfrm flipH="1" flipV="1">
            <a:off x="3733800" y="952500"/>
            <a:ext cx="175260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1026"/>
          <p:cNvSpPr txBox="1">
            <a:spLocks noChangeArrowheads="1"/>
          </p:cNvSpPr>
          <p:nvPr/>
        </p:nvSpPr>
        <p:spPr bwMode="auto">
          <a:xfrm>
            <a:off x="228601" y="190500"/>
            <a:ext cx="508344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Try this yourself</a:t>
            </a:r>
          </a:p>
        </p:txBody>
      </p:sp>
      <p:sp>
        <p:nvSpPr>
          <p:cNvPr id="76803" name="Text Box 1027"/>
          <p:cNvSpPr txBox="1">
            <a:spLocks noChangeArrowheads="1"/>
          </p:cNvSpPr>
          <p:nvPr/>
        </p:nvSpPr>
        <p:spPr bwMode="auto">
          <a:xfrm>
            <a:off x="8137525" y="5241396"/>
            <a:ext cx="79465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76811" name="Text Box 1035"/>
          <p:cNvSpPr txBox="1">
            <a:spLocks noChangeArrowheads="1"/>
          </p:cNvSpPr>
          <p:nvPr/>
        </p:nvSpPr>
        <p:spPr bwMode="auto">
          <a:xfrm>
            <a:off x="1066800" y="889000"/>
            <a:ext cx="4043119" cy="39703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2800" dirty="0"/>
              <a:t>Get out your calculator</a:t>
            </a:r>
          </a:p>
          <a:p>
            <a:pPr marL="457200" indent="-457200"/>
            <a:r>
              <a:rPr lang="en-US" sz="2800" dirty="0"/>
              <a:t>type:</a:t>
            </a:r>
          </a:p>
          <a:p>
            <a:pPr marL="457200" indent="-457200"/>
            <a:r>
              <a:rPr lang="en-US" sz="2800" dirty="0"/>
              <a:t>sin 90 &lt;ENTER&gt;</a:t>
            </a:r>
          </a:p>
          <a:p>
            <a:pPr marL="457200" indent="-457200"/>
            <a:r>
              <a:rPr lang="en-US" sz="2800" dirty="0"/>
              <a:t>1????</a:t>
            </a:r>
          </a:p>
          <a:p>
            <a:pPr marL="457200" indent="-457200"/>
            <a:r>
              <a:rPr lang="en-US" sz="2800" dirty="0"/>
              <a:t>If not </a:t>
            </a:r>
          </a:p>
          <a:p>
            <a:pPr marL="457200" indent="-457200"/>
            <a:r>
              <a:rPr lang="en-US" sz="2800" dirty="0"/>
              <a:t>&lt;2</a:t>
            </a:r>
            <a:r>
              <a:rPr lang="en-US" sz="2800" baseline="30000" dirty="0"/>
              <a:t>nd</a:t>
            </a:r>
            <a:r>
              <a:rPr lang="en-US" sz="2800" dirty="0"/>
              <a:t>?&gt; MODE</a:t>
            </a:r>
          </a:p>
          <a:p>
            <a:pPr marL="457200" indent="-457200"/>
            <a:r>
              <a:rPr lang="en-US" sz="2800" dirty="0"/>
              <a:t>Cursor arrows to “Degree”</a:t>
            </a:r>
          </a:p>
          <a:p>
            <a:pPr marL="457200" indent="-457200"/>
            <a:r>
              <a:rPr lang="en-US" sz="2800" dirty="0"/>
              <a:t>&lt;ENTER&gt; &lt;CLEAR&gt;</a:t>
            </a:r>
          </a:p>
          <a:p>
            <a:pPr marL="457200" indent="-457200"/>
            <a:r>
              <a:rPr lang="en-US" sz="2800" dirty="0"/>
              <a:t>Try again (sin 90)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228601" y="190500"/>
            <a:ext cx="80697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Finding Components - step by step</a:t>
            </a: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6181255" y="952500"/>
            <a:ext cx="2962745" cy="470898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2000" dirty="0" smtClean="0"/>
              <a:t>Step 1 – Draw components</a:t>
            </a:r>
          </a:p>
          <a:p>
            <a:pPr marL="457200" indent="-457200"/>
            <a:r>
              <a:rPr lang="en-US" sz="2000" dirty="0" smtClean="0">
                <a:sym typeface="Symbol" pitchFamily="39" charset="2"/>
              </a:rPr>
              <a:t>Tail to tip</a:t>
            </a:r>
          </a:p>
          <a:p>
            <a:pPr marL="457200" indent="-457200"/>
            <a:r>
              <a:rPr lang="en-US" sz="2000" dirty="0" smtClean="0">
                <a:sym typeface="Symbol" pitchFamily="39" charset="2"/>
              </a:rPr>
              <a:t>Use Arrows</a:t>
            </a:r>
          </a:p>
          <a:p>
            <a:pPr marL="457200" indent="-457200"/>
            <a:endParaRPr lang="en-US" sz="2000" dirty="0" smtClean="0">
              <a:sym typeface="Symbol" pitchFamily="39" charset="2"/>
            </a:endParaRPr>
          </a:p>
          <a:p>
            <a:pPr marL="457200" indent="-457200"/>
            <a:r>
              <a:rPr lang="en-US" sz="2000" dirty="0" smtClean="0">
                <a:sym typeface="Symbol" pitchFamily="39" charset="2"/>
              </a:rPr>
              <a:t>Step 2 – </a:t>
            </a:r>
          </a:p>
          <a:p>
            <a:pPr marL="457200" indent="-457200"/>
            <a:r>
              <a:rPr lang="en-US" sz="2000" dirty="0" smtClean="0">
                <a:sym typeface="Symbol" pitchFamily="39" charset="2"/>
              </a:rPr>
              <a:t>Find the lengths:</a:t>
            </a:r>
          </a:p>
          <a:p>
            <a:pPr marL="457200" indent="-457200"/>
            <a:r>
              <a:rPr lang="en-US" sz="2000" dirty="0" err="1" smtClean="0">
                <a:sym typeface="Symbol" pitchFamily="39" charset="2"/>
              </a:rPr>
              <a:t>adj</a:t>
            </a:r>
            <a:r>
              <a:rPr lang="en-US" sz="2000" dirty="0" smtClean="0">
                <a:sym typeface="Symbol" pitchFamily="39" charset="2"/>
              </a:rPr>
              <a:t> = </a:t>
            </a:r>
            <a:r>
              <a:rPr lang="en-US" sz="2000" dirty="0" err="1" smtClean="0">
                <a:sym typeface="Symbol" pitchFamily="39" charset="2"/>
              </a:rPr>
              <a:t>hyp</a:t>
            </a:r>
            <a:r>
              <a:rPr lang="en-US" sz="2000" dirty="0" smtClean="0">
                <a:sym typeface="Symbol" pitchFamily="39" charset="2"/>
              </a:rPr>
              <a:t> </a:t>
            </a:r>
            <a:r>
              <a:rPr lang="en-US" sz="2000" dirty="0" err="1" smtClean="0">
                <a:sym typeface="Symbol" pitchFamily="39" charset="2"/>
              </a:rPr>
              <a:t>Cosθ</a:t>
            </a:r>
            <a:endParaRPr lang="en-US" sz="2000" dirty="0" smtClean="0">
              <a:sym typeface="Symbol" pitchFamily="39" charset="2"/>
            </a:endParaRPr>
          </a:p>
          <a:p>
            <a:pPr marL="457200" indent="-457200"/>
            <a:r>
              <a:rPr lang="en-US" sz="2000" dirty="0" err="1" smtClean="0">
                <a:sym typeface="Symbol" pitchFamily="39" charset="2"/>
              </a:rPr>
              <a:t>opp</a:t>
            </a:r>
            <a:r>
              <a:rPr lang="en-US" sz="2000" dirty="0" smtClean="0">
                <a:sym typeface="Symbol" pitchFamily="39" charset="2"/>
              </a:rPr>
              <a:t> = </a:t>
            </a:r>
            <a:r>
              <a:rPr lang="en-US" sz="2000" dirty="0" err="1" smtClean="0">
                <a:sym typeface="Symbol" pitchFamily="39" charset="2"/>
              </a:rPr>
              <a:t>hyp</a:t>
            </a:r>
            <a:r>
              <a:rPr lang="en-US" sz="2000" dirty="0" smtClean="0">
                <a:sym typeface="Symbol" pitchFamily="39" charset="2"/>
              </a:rPr>
              <a:t> </a:t>
            </a:r>
            <a:r>
              <a:rPr lang="en-US" sz="2000" dirty="0" err="1" smtClean="0">
                <a:sym typeface="Symbol" pitchFamily="39" charset="2"/>
              </a:rPr>
              <a:t>Sinθ</a:t>
            </a:r>
            <a:endParaRPr lang="en-US" sz="2000" dirty="0" smtClean="0">
              <a:sym typeface="Symbol" pitchFamily="39" charset="2"/>
            </a:endParaRPr>
          </a:p>
          <a:p>
            <a:pPr marL="457200" indent="-457200"/>
            <a:endParaRPr lang="en-US" sz="2000" dirty="0" smtClean="0">
              <a:sym typeface="Symbol" pitchFamily="39" charset="2"/>
            </a:endParaRPr>
          </a:p>
          <a:p>
            <a:pPr marL="457200" indent="-457200"/>
            <a:r>
              <a:rPr lang="en-US" sz="2000" dirty="0" smtClean="0">
                <a:sym typeface="Symbol" pitchFamily="39" charset="2"/>
              </a:rPr>
              <a:t>Step 3</a:t>
            </a:r>
          </a:p>
          <a:p>
            <a:pPr marL="457200" indent="-457200"/>
            <a:r>
              <a:rPr lang="en-US" sz="2000" dirty="0" smtClean="0">
                <a:sym typeface="Symbol" pitchFamily="39" charset="2"/>
              </a:rPr>
              <a:t>Decide x and y, + and –</a:t>
            </a:r>
          </a:p>
          <a:p>
            <a:pPr marL="457200" indent="-457200"/>
            <a:endParaRPr lang="en-US" sz="2000" dirty="0" smtClean="0">
              <a:sym typeface="Symbol" pitchFamily="39" charset="2"/>
            </a:endParaRPr>
          </a:p>
          <a:p>
            <a:pPr marL="457200" indent="-457200"/>
            <a:r>
              <a:rPr lang="en-US" sz="2000" dirty="0" smtClean="0">
                <a:sym typeface="Symbol" pitchFamily="39" charset="2"/>
              </a:rPr>
              <a:t>Step 4</a:t>
            </a:r>
          </a:p>
          <a:p>
            <a:pPr marL="457200" indent="-457200"/>
            <a:r>
              <a:rPr lang="en-US" sz="2000" dirty="0" smtClean="0">
                <a:sym typeface="Symbol" pitchFamily="39" charset="2"/>
              </a:rPr>
              <a:t>Write the vector down</a:t>
            </a:r>
          </a:p>
          <a:p>
            <a:pPr marL="457200" indent="-457200"/>
            <a:endParaRPr lang="en-US" sz="2000" dirty="0">
              <a:sym typeface="Symbol" pitchFamily="39" charset="2"/>
            </a:endParaRPr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 flipV="1">
            <a:off x="1066800" y="1206500"/>
            <a:ext cx="0" cy="952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 flipH="1" flipV="1">
            <a:off x="1066800" y="1206500"/>
            <a:ext cx="3200400" cy="952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2362200" y="1206500"/>
            <a:ext cx="808785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12 </a:t>
            </a:r>
            <a:r>
              <a:rPr lang="en-US" dirty="0" err="1"/>
              <a:t>m</a:t>
            </a:r>
            <a:endParaRPr lang="en-US" dirty="0"/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>
            <a:off x="2667000" y="21590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2457450" y="1778000"/>
            <a:ext cx="595035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27</a:t>
            </a:r>
            <a:r>
              <a:rPr lang="en-US" baseline="30000" dirty="0"/>
              <a:t>o</a:t>
            </a:r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>
            <a:off x="1066800" y="2159000"/>
            <a:ext cx="3200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9" name="Arc 17"/>
          <p:cNvSpPr>
            <a:spLocks/>
          </p:cNvSpPr>
          <p:nvPr/>
        </p:nvSpPr>
        <p:spPr bwMode="auto">
          <a:xfrm flipH="1">
            <a:off x="3200400" y="1899708"/>
            <a:ext cx="381000" cy="259292"/>
          </a:xfrm>
          <a:custGeom>
            <a:avLst/>
            <a:gdLst>
              <a:gd name="G0" fmla="+- 0 0 0"/>
              <a:gd name="G1" fmla="+- 17651 0 0"/>
              <a:gd name="G2" fmla="+- 21600 0 0"/>
              <a:gd name="T0" fmla="*/ 12450 w 21600"/>
              <a:gd name="T1" fmla="*/ 0 h 17651"/>
              <a:gd name="T2" fmla="*/ 21600 w 21600"/>
              <a:gd name="T3" fmla="*/ 17651 h 17651"/>
              <a:gd name="T4" fmla="*/ 0 w 21600"/>
              <a:gd name="T5" fmla="*/ 17651 h 17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651" fill="none" extrusionOk="0">
                <a:moveTo>
                  <a:pt x="12449" y="0"/>
                </a:moveTo>
                <a:cubicBezTo>
                  <a:pt x="18187" y="4046"/>
                  <a:pt x="21600" y="10629"/>
                  <a:pt x="21600" y="17651"/>
                </a:cubicBezTo>
              </a:path>
              <a:path w="21600" h="17651" stroke="0" extrusionOk="0">
                <a:moveTo>
                  <a:pt x="12449" y="0"/>
                </a:moveTo>
                <a:cubicBezTo>
                  <a:pt x="18187" y="4046"/>
                  <a:pt x="21600" y="10629"/>
                  <a:pt x="21600" y="17651"/>
                </a:cubicBezTo>
                <a:lnTo>
                  <a:pt x="0" y="1765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276601" y="1206500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hyp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09800" y="2222500"/>
            <a:ext cx="56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adj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04801" y="1460500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opp</a:t>
            </a:r>
            <a:endParaRPr lang="en-US" dirty="0"/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1066800" y="3619500"/>
            <a:ext cx="838200" cy="1333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>
            <a:off x="1066800" y="3619500"/>
            <a:ext cx="0" cy="1333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4"/>
          <p:cNvSpPr>
            <a:spLocks noChangeShapeType="1"/>
          </p:cNvSpPr>
          <p:nvPr/>
        </p:nvSpPr>
        <p:spPr bwMode="auto">
          <a:xfrm flipH="1">
            <a:off x="1066800" y="4953000"/>
            <a:ext cx="914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Arc 17"/>
          <p:cNvSpPr>
            <a:spLocks/>
          </p:cNvSpPr>
          <p:nvPr/>
        </p:nvSpPr>
        <p:spPr bwMode="auto">
          <a:xfrm rot="12463580" flipH="1">
            <a:off x="930688" y="3995973"/>
            <a:ext cx="381000" cy="259292"/>
          </a:xfrm>
          <a:custGeom>
            <a:avLst/>
            <a:gdLst>
              <a:gd name="G0" fmla="+- 0 0 0"/>
              <a:gd name="G1" fmla="+- 17651 0 0"/>
              <a:gd name="G2" fmla="+- 21600 0 0"/>
              <a:gd name="T0" fmla="*/ 12450 w 21600"/>
              <a:gd name="T1" fmla="*/ 0 h 17651"/>
              <a:gd name="T2" fmla="*/ 21600 w 21600"/>
              <a:gd name="T3" fmla="*/ 17651 h 17651"/>
              <a:gd name="T4" fmla="*/ 0 w 21600"/>
              <a:gd name="T5" fmla="*/ 17651 h 17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651" fill="none" extrusionOk="0">
                <a:moveTo>
                  <a:pt x="12449" y="0"/>
                </a:moveTo>
                <a:cubicBezTo>
                  <a:pt x="18187" y="4046"/>
                  <a:pt x="21600" y="10629"/>
                  <a:pt x="21600" y="17651"/>
                </a:cubicBezTo>
              </a:path>
              <a:path w="21600" h="17651" stroke="0" extrusionOk="0">
                <a:moveTo>
                  <a:pt x="12449" y="0"/>
                </a:moveTo>
                <a:cubicBezTo>
                  <a:pt x="18187" y="4046"/>
                  <a:pt x="21600" y="10629"/>
                  <a:pt x="21600" y="17651"/>
                </a:cubicBezTo>
                <a:lnTo>
                  <a:pt x="0" y="1765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304801" y="4000500"/>
            <a:ext cx="595035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30</a:t>
            </a:r>
            <a:r>
              <a:rPr lang="en-US" baseline="30000" dirty="0" smtClean="0"/>
              <a:t>o</a:t>
            </a:r>
            <a:endParaRPr lang="en-US" baseline="30000" dirty="0"/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1447801" y="3810000"/>
            <a:ext cx="885729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8.0 </a:t>
            </a:r>
            <a:r>
              <a:rPr lang="en-US" dirty="0" err="1"/>
              <a:t>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3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3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749</Words>
  <Application>Microsoft Office PowerPoint</Application>
  <PresentationFormat>On-screen Show (16:10)</PresentationFormat>
  <Paragraphs>246</Paragraphs>
  <Slides>20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Tualatin High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</cp:lastModifiedBy>
  <cp:revision>221</cp:revision>
  <dcterms:created xsi:type="dcterms:W3CDTF">2014-10-31T16:50:30Z</dcterms:created>
  <dcterms:modified xsi:type="dcterms:W3CDTF">2014-10-31T17:31:20Z</dcterms:modified>
</cp:coreProperties>
</file>