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26" r:id="rId3"/>
    <p:sldId id="327" r:id="rId4"/>
    <p:sldId id="324" r:id="rId5"/>
    <p:sldId id="325" r:id="rId6"/>
    <p:sldId id="328" r:id="rId7"/>
    <p:sldId id="329" r:id="rId8"/>
    <p:sldId id="330" r:id="rId9"/>
    <p:sldId id="335" r:id="rId10"/>
    <p:sldId id="331" r:id="rId11"/>
    <p:sldId id="357" r:id="rId12"/>
    <p:sldId id="358" r:id="rId13"/>
    <p:sldId id="359" r:id="rId14"/>
    <p:sldId id="360" r:id="rId15"/>
    <p:sldId id="361" r:id="rId16"/>
    <p:sldId id="356" r:id="rId17"/>
    <p:sldId id="355" r:id="rId18"/>
    <p:sldId id="332" r:id="rId19"/>
    <p:sldId id="333" r:id="rId20"/>
    <p:sldId id="334" r:id="rId21"/>
    <p:sldId id="336" r:id="rId22"/>
    <p:sldId id="344" r:id="rId23"/>
    <p:sldId id="345" r:id="rId24"/>
    <p:sldId id="372" r:id="rId25"/>
    <p:sldId id="346" r:id="rId26"/>
    <p:sldId id="349" r:id="rId27"/>
    <p:sldId id="348" r:id="rId28"/>
    <p:sldId id="347" r:id="rId29"/>
    <p:sldId id="351" r:id="rId30"/>
    <p:sldId id="352" r:id="rId31"/>
    <p:sldId id="353" r:id="rId32"/>
    <p:sldId id="362" r:id="rId33"/>
    <p:sldId id="370" r:id="rId34"/>
    <p:sldId id="371" r:id="rId35"/>
    <p:sldId id="350" r:id="rId36"/>
    <p:sldId id="363" r:id="rId37"/>
    <p:sldId id="364" r:id="rId38"/>
    <p:sldId id="365" r:id="rId39"/>
    <p:sldId id="368" r:id="rId40"/>
    <p:sldId id="369" r:id="rId4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43" autoAdjust="0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68B56-AA2A-4D75-9675-9BFE964D0F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A1903-2C28-4C83-8368-51ABF059A3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72116-A3E5-4343-A918-9C3802139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918CC-A8B1-4FE4-92EE-1A474181ED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15EB5-B053-4E31-AFFD-6F02C0814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136DF-6A3F-4EB4-B995-1AFF721DF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03F55-E19B-4E73-B8CA-4AD8A2A671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E0F9-5401-4C28-BAA5-137E20985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49F45-D506-49F3-AD1E-6CDC74C48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2939A-B111-444E-B6C9-E34CE9439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AE6A3-77B1-43B6-9515-7CE6DBB94C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96BC7D-7C19-42D9-B1BF-F18657078B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730269" y="889000"/>
            <a:ext cx="7350089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Qualitative Position vs. time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476250" y="571500"/>
            <a:ext cx="7829550" cy="4897439"/>
            <a:chOff x="192" y="528"/>
            <a:chExt cx="4932" cy="3702"/>
          </a:xfrm>
        </p:grpSpPr>
        <p:sp>
          <p:nvSpPr>
            <p:cNvPr id="81923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24" name="Text Box 4"/>
            <p:cNvSpPr txBox="1">
              <a:spLocks noChangeArrowheads="1"/>
            </p:cNvSpPr>
            <p:nvPr/>
          </p:nvSpPr>
          <p:spPr bwMode="auto">
            <a:xfrm rot="16200000">
              <a:off x="-525" y="2513"/>
              <a:ext cx="1818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81925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9" cy="34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81927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28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29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0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1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2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3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4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5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6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4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81937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8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9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40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41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42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43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62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2117725" y="25136"/>
            <a:ext cx="389061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81946" name="Freeform 26"/>
          <p:cNvSpPr>
            <a:spLocks/>
          </p:cNvSpPr>
          <p:nvPr/>
        </p:nvSpPr>
        <p:spPr bwMode="auto">
          <a:xfrm>
            <a:off x="1219200" y="1079500"/>
            <a:ext cx="6781800" cy="3810000"/>
          </a:xfrm>
          <a:custGeom>
            <a:avLst/>
            <a:gdLst/>
            <a:ahLst/>
            <a:cxnLst>
              <a:cxn ang="0">
                <a:pos x="0" y="2880"/>
              </a:cxn>
              <a:cxn ang="0">
                <a:pos x="1440" y="480"/>
              </a:cxn>
              <a:cxn ang="0">
                <a:pos x="2400" y="768"/>
              </a:cxn>
              <a:cxn ang="0">
                <a:pos x="3360" y="0"/>
              </a:cxn>
            </a:cxnLst>
            <a:rect l="0" t="0" r="r" b="b"/>
            <a:pathLst>
              <a:path w="3360" h="2880">
                <a:moveTo>
                  <a:pt x="0" y="2880"/>
                </a:moveTo>
                <a:cubicBezTo>
                  <a:pt x="520" y="1856"/>
                  <a:pt x="1040" y="832"/>
                  <a:pt x="1440" y="480"/>
                </a:cubicBezTo>
                <a:cubicBezTo>
                  <a:pt x="1840" y="128"/>
                  <a:pt x="2080" y="848"/>
                  <a:pt x="2400" y="768"/>
                </a:cubicBezTo>
                <a:cubicBezTo>
                  <a:pt x="2720" y="688"/>
                  <a:pt x="3040" y="344"/>
                  <a:pt x="3360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018750"/>
            <a:ext cx="8915400" cy="469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38100"/>
            <a:ext cx="9163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what happens to the velocity, and whether this is + or - acceleration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"/>
            <a:ext cx="9163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what happens to the velocity, and whether this is + or - acceleration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6945"/>
            <a:ext cx="7010400" cy="4948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"/>
            <a:ext cx="9163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what happens to the velocity, and whether this is + or - acceleration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01765"/>
            <a:ext cx="6553200" cy="511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"/>
            <a:ext cx="9163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what happens to the velocity, and whether this is + or - acceleration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547267"/>
            <a:ext cx="6629400" cy="516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"/>
            <a:ext cx="9163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what happens to the velocity, and whether this is + or - acceleration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46088"/>
            <a:ext cx="6477000" cy="506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29781"/>
            <a:ext cx="8988425" cy="474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0" y="38100"/>
            <a:ext cx="9163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what happens to the velocity, and whether this is + or - acceleration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2565550" y="889000"/>
            <a:ext cx="3679533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Tangent Lines</a:t>
            </a:r>
            <a:endParaRPr lang="en-US" sz="4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-3813" y="889266"/>
            <a:ext cx="7829550" cy="4897438"/>
            <a:chOff x="192" y="528"/>
            <a:chExt cx="4932" cy="3702"/>
          </a:xfrm>
        </p:grpSpPr>
        <p:sp>
          <p:nvSpPr>
            <p:cNvPr id="82947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48" name="Text Box 4"/>
            <p:cNvSpPr txBox="1">
              <a:spLocks noChangeArrowheads="1"/>
            </p:cNvSpPr>
            <p:nvPr/>
          </p:nvSpPr>
          <p:spPr bwMode="auto">
            <a:xfrm rot="16200000">
              <a:off x="-525" y="2513"/>
              <a:ext cx="1818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82949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0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9" cy="34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Time in seconds</a:t>
              </a:r>
            </a:p>
          </p:txBody>
        </p:sp>
        <p:sp>
          <p:nvSpPr>
            <p:cNvPr id="82951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2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3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4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5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6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7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8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59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60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4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82961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62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63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64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65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66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967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62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82968" name="Text Box 24"/>
          <p:cNvSpPr txBox="1">
            <a:spLocks noChangeArrowheads="1"/>
          </p:cNvSpPr>
          <p:nvPr/>
        </p:nvSpPr>
        <p:spPr bwMode="auto">
          <a:xfrm>
            <a:off x="586738" y="342900"/>
            <a:ext cx="2183611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v at 6.0 s =?</a:t>
            </a:r>
          </a:p>
        </p:txBody>
      </p:sp>
      <p:sp>
        <p:nvSpPr>
          <p:cNvPr id="82969" name="Freeform 25"/>
          <p:cNvSpPr>
            <a:spLocks/>
          </p:cNvSpPr>
          <p:nvPr/>
        </p:nvSpPr>
        <p:spPr bwMode="auto">
          <a:xfrm>
            <a:off x="739137" y="889265"/>
            <a:ext cx="6781800" cy="4254500"/>
          </a:xfrm>
          <a:custGeom>
            <a:avLst/>
            <a:gdLst/>
            <a:ahLst/>
            <a:cxnLst>
              <a:cxn ang="0">
                <a:pos x="0" y="3216"/>
              </a:cxn>
              <a:cxn ang="0">
                <a:pos x="480" y="3120"/>
              </a:cxn>
              <a:cxn ang="0">
                <a:pos x="960" y="2784"/>
              </a:cxn>
              <a:cxn ang="0">
                <a:pos x="1440" y="2208"/>
              </a:cxn>
              <a:cxn ang="0">
                <a:pos x="1920" y="1344"/>
              </a:cxn>
              <a:cxn ang="0">
                <a:pos x="2304" y="0"/>
              </a:cxn>
            </a:cxnLst>
            <a:rect l="0" t="0" r="r" b="b"/>
            <a:pathLst>
              <a:path w="2304" h="3216">
                <a:moveTo>
                  <a:pt x="0" y="3216"/>
                </a:moveTo>
                <a:cubicBezTo>
                  <a:pt x="160" y="3204"/>
                  <a:pt x="320" y="3192"/>
                  <a:pt x="480" y="3120"/>
                </a:cubicBezTo>
                <a:cubicBezTo>
                  <a:pt x="640" y="3048"/>
                  <a:pt x="800" y="2936"/>
                  <a:pt x="960" y="2784"/>
                </a:cubicBezTo>
                <a:cubicBezTo>
                  <a:pt x="1120" y="2632"/>
                  <a:pt x="1280" y="2448"/>
                  <a:pt x="1440" y="2208"/>
                </a:cubicBezTo>
                <a:cubicBezTo>
                  <a:pt x="1600" y="1968"/>
                  <a:pt x="1776" y="1712"/>
                  <a:pt x="1920" y="1344"/>
                </a:cubicBezTo>
                <a:cubicBezTo>
                  <a:pt x="2064" y="976"/>
                  <a:pt x="2184" y="488"/>
                  <a:pt x="2304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0" name="Oval 26"/>
          <p:cNvSpPr>
            <a:spLocks noChangeArrowheads="1"/>
          </p:cNvSpPr>
          <p:nvPr/>
        </p:nvSpPr>
        <p:spPr bwMode="auto">
          <a:xfrm>
            <a:off x="5292087" y="3540390"/>
            <a:ext cx="76200" cy="635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71" name="Line 27"/>
          <p:cNvSpPr>
            <a:spLocks noChangeShapeType="1"/>
          </p:cNvSpPr>
          <p:nvPr/>
        </p:nvSpPr>
        <p:spPr bwMode="auto">
          <a:xfrm flipV="1">
            <a:off x="3025137" y="1968765"/>
            <a:ext cx="4572000" cy="3238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3847462" y="342900"/>
            <a:ext cx="3821880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Find the tangent slope</a:t>
            </a:r>
          </a:p>
        </p:txBody>
      </p:sp>
      <p:sp>
        <p:nvSpPr>
          <p:cNvPr id="82974" name="Text Box 30"/>
          <p:cNvSpPr txBox="1">
            <a:spLocks noChangeArrowheads="1"/>
          </p:cNvSpPr>
          <p:nvPr/>
        </p:nvSpPr>
        <p:spPr bwMode="auto">
          <a:xfrm>
            <a:off x="7997188" y="4865953"/>
            <a:ext cx="689612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5.1/5.95</a:t>
            </a:r>
          </a:p>
          <a:p>
            <a:r>
              <a:rPr lang="en-US" sz="1200"/>
              <a:t>.86 ms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834387" y="1110721"/>
            <a:ext cx="3581400" cy="281940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0" grpId="0" animBg="1"/>
      <p:bldP spid="82971" grpId="0" animBg="1"/>
      <p:bldP spid="82972" grpId="0" autoUpdateAnimBg="0"/>
      <p:bldP spid="8297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476250" y="571500"/>
            <a:ext cx="7829550" cy="4897439"/>
            <a:chOff x="192" y="528"/>
            <a:chExt cx="4932" cy="3702"/>
          </a:xfrm>
        </p:grpSpPr>
        <p:sp>
          <p:nvSpPr>
            <p:cNvPr id="83971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2" name="Text Box 4"/>
            <p:cNvSpPr txBox="1">
              <a:spLocks noChangeArrowheads="1"/>
            </p:cNvSpPr>
            <p:nvPr/>
          </p:nvSpPr>
          <p:spPr bwMode="auto">
            <a:xfrm rot="16200000">
              <a:off x="-525" y="2513"/>
              <a:ext cx="1818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83973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4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9" cy="34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83975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6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7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8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9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0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1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2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3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4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4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83985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6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7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8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9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90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91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62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1066801" y="25136"/>
            <a:ext cx="6082114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 is the velocity at 3.0 seconds?</a:t>
            </a:r>
          </a:p>
        </p:txBody>
      </p:sp>
      <p:sp>
        <p:nvSpPr>
          <p:cNvPr id="83993" name="Freeform 25"/>
          <p:cNvSpPr>
            <a:spLocks/>
          </p:cNvSpPr>
          <p:nvPr/>
        </p:nvSpPr>
        <p:spPr bwMode="auto">
          <a:xfrm>
            <a:off x="1219200" y="571500"/>
            <a:ext cx="6781800" cy="4254500"/>
          </a:xfrm>
          <a:custGeom>
            <a:avLst/>
            <a:gdLst/>
            <a:ahLst/>
            <a:cxnLst>
              <a:cxn ang="0">
                <a:pos x="0" y="3216"/>
              </a:cxn>
              <a:cxn ang="0">
                <a:pos x="480" y="3120"/>
              </a:cxn>
              <a:cxn ang="0">
                <a:pos x="960" y="2784"/>
              </a:cxn>
              <a:cxn ang="0">
                <a:pos x="1440" y="2208"/>
              </a:cxn>
              <a:cxn ang="0">
                <a:pos x="1920" y="1344"/>
              </a:cxn>
              <a:cxn ang="0">
                <a:pos x="2304" y="0"/>
              </a:cxn>
            </a:cxnLst>
            <a:rect l="0" t="0" r="r" b="b"/>
            <a:pathLst>
              <a:path w="2304" h="3216">
                <a:moveTo>
                  <a:pt x="0" y="3216"/>
                </a:moveTo>
                <a:cubicBezTo>
                  <a:pt x="160" y="3204"/>
                  <a:pt x="320" y="3192"/>
                  <a:pt x="480" y="3120"/>
                </a:cubicBezTo>
                <a:cubicBezTo>
                  <a:pt x="640" y="3048"/>
                  <a:pt x="800" y="2936"/>
                  <a:pt x="960" y="2784"/>
                </a:cubicBezTo>
                <a:cubicBezTo>
                  <a:pt x="1120" y="2632"/>
                  <a:pt x="1280" y="2448"/>
                  <a:pt x="1440" y="2208"/>
                </a:cubicBezTo>
                <a:cubicBezTo>
                  <a:pt x="1600" y="1968"/>
                  <a:pt x="1776" y="1712"/>
                  <a:pt x="1920" y="1344"/>
                </a:cubicBezTo>
                <a:cubicBezTo>
                  <a:pt x="2064" y="976"/>
                  <a:pt x="2184" y="488"/>
                  <a:pt x="2304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4" name="Oval 26"/>
          <p:cNvSpPr>
            <a:spLocks noChangeArrowheads="1"/>
          </p:cNvSpPr>
          <p:nvPr/>
        </p:nvSpPr>
        <p:spPr bwMode="auto">
          <a:xfrm>
            <a:off x="3486150" y="4429125"/>
            <a:ext cx="76200" cy="635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97" name="Line 29"/>
          <p:cNvSpPr>
            <a:spLocks noChangeShapeType="1"/>
          </p:cNvSpPr>
          <p:nvPr/>
        </p:nvSpPr>
        <p:spPr bwMode="auto">
          <a:xfrm flipV="1">
            <a:off x="2228850" y="2873375"/>
            <a:ext cx="6172200" cy="203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8" name="Text Box 30"/>
          <p:cNvSpPr txBox="1">
            <a:spLocks noChangeArrowheads="1"/>
          </p:cNvSpPr>
          <p:nvPr/>
        </p:nvSpPr>
        <p:spPr bwMode="auto">
          <a:xfrm>
            <a:off x="517525" y="5427928"/>
            <a:ext cx="1114408" cy="2769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3/7.6 = .39 m/s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219200" y="495300"/>
            <a:ext cx="3429000" cy="346710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4" grpId="0" animBg="1"/>
      <p:bldP spid="83997" grpId="0" animBg="1"/>
      <p:bldP spid="8399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476250" y="571500"/>
            <a:ext cx="7829550" cy="4897439"/>
            <a:chOff x="192" y="528"/>
            <a:chExt cx="4932" cy="3702"/>
          </a:xfrm>
        </p:grpSpPr>
        <p:sp>
          <p:nvSpPr>
            <p:cNvPr id="76803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04" name="Text Box 4"/>
            <p:cNvSpPr txBox="1">
              <a:spLocks noChangeArrowheads="1"/>
            </p:cNvSpPr>
            <p:nvPr/>
          </p:nvSpPr>
          <p:spPr bwMode="auto">
            <a:xfrm rot="16200000">
              <a:off x="-525" y="2513"/>
              <a:ext cx="1818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76805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06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9" cy="34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76807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08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09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0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1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2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3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4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5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6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4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76817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8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19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20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21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22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823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62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2117725" y="25136"/>
            <a:ext cx="389061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76826" name="Line 26"/>
          <p:cNvSpPr>
            <a:spLocks noChangeShapeType="1"/>
          </p:cNvSpPr>
          <p:nvPr/>
        </p:nvSpPr>
        <p:spPr bwMode="auto">
          <a:xfrm flipV="1">
            <a:off x="1219200" y="3619500"/>
            <a:ext cx="3810000" cy="1206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27" name="Line 27"/>
          <p:cNvSpPr>
            <a:spLocks noChangeShapeType="1"/>
          </p:cNvSpPr>
          <p:nvPr/>
        </p:nvSpPr>
        <p:spPr bwMode="auto">
          <a:xfrm flipV="1">
            <a:off x="5029200" y="1714500"/>
            <a:ext cx="228600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476250" y="571500"/>
            <a:ext cx="7829550" cy="4897439"/>
            <a:chOff x="192" y="528"/>
            <a:chExt cx="4932" cy="3702"/>
          </a:xfrm>
        </p:grpSpPr>
        <p:sp>
          <p:nvSpPr>
            <p:cNvPr id="84995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996" name="Text Box 4"/>
            <p:cNvSpPr txBox="1">
              <a:spLocks noChangeArrowheads="1"/>
            </p:cNvSpPr>
            <p:nvPr/>
          </p:nvSpPr>
          <p:spPr bwMode="auto">
            <a:xfrm rot="16200000">
              <a:off x="-525" y="2513"/>
              <a:ext cx="1818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84997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998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9" cy="34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84999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0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1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2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3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4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5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6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7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8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4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85009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0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1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2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3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4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15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62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1219200" y="25136"/>
            <a:ext cx="5979329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the velocity at 6.0 seconds?</a:t>
            </a:r>
          </a:p>
        </p:txBody>
      </p:sp>
      <p:sp>
        <p:nvSpPr>
          <p:cNvPr id="85017" name="Freeform 25"/>
          <p:cNvSpPr>
            <a:spLocks/>
          </p:cNvSpPr>
          <p:nvPr/>
        </p:nvSpPr>
        <p:spPr bwMode="auto">
          <a:xfrm>
            <a:off x="1219200" y="1037167"/>
            <a:ext cx="6858000" cy="264583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488" y="32"/>
              </a:cxn>
              <a:cxn ang="0">
                <a:pos x="2400" y="224"/>
              </a:cxn>
              <a:cxn ang="0">
                <a:pos x="3360" y="848"/>
              </a:cxn>
              <a:cxn ang="0">
                <a:pos x="4320" y="2000"/>
              </a:cxn>
            </a:cxnLst>
            <a:rect l="0" t="0" r="r" b="b"/>
            <a:pathLst>
              <a:path w="4320" h="2000">
                <a:moveTo>
                  <a:pt x="0" y="32"/>
                </a:moveTo>
                <a:cubicBezTo>
                  <a:pt x="544" y="16"/>
                  <a:pt x="1088" y="0"/>
                  <a:pt x="1488" y="32"/>
                </a:cubicBezTo>
                <a:cubicBezTo>
                  <a:pt x="1888" y="64"/>
                  <a:pt x="2088" y="88"/>
                  <a:pt x="2400" y="224"/>
                </a:cubicBezTo>
                <a:cubicBezTo>
                  <a:pt x="2712" y="360"/>
                  <a:pt x="3040" y="552"/>
                  <a:pt x="3360" y="848"/>
                </a:cubicBezTo>
                <a:cubicBezTo>
                  <a:pt x="3680" y="1144"/>
                  <a:pt x="4000" y="1572"/>
                  <a:pt x="4320" y="200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18" name="Oval 26"/>
          <p:cNvSpPr>
            <a:spLocks noChangeArrowheads="1"/>
          </p:cNvSpPr>
          <p:nvPr/>
        </p:nvSpPr>
        <p:spPr bwMode="auto">
          <a:xfrm>
            <a:off x="5791200" y="1666875"/>
            <a:ext cx="76200" cy="635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19" name="Line 27"/>
          <p:cNvSpPr>
            <a:spLocks noChangeShapeType="1"/>
          </p:cNvSpPr>
          <p:nvPr/>
        </p:nvSpPr>
        <p:spPr bwMode="auto">
          <a:xfrm>
            <a:off x="4343400" y="887677"/>
            <a:ext cx="4191000" cy="223705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20" name="Text Box 28"/>
          <p:cNvSpPr txBox="1">
            <a:spLocks noChangeArrowheads="1"/>
          </p:cNvSpPr>
          <p:nvPr/>
        </p:nvSpPr>
        <p:spPr bwMode="auto">
          <a:xfrm>
            <a:off x="441325" y="5427928"/>
            <a:ext cx="1409360" cy="2769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-2.85/4.5 = -.62 m/s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219200" y="1409700"/>
            <a:ext cx="3429000" cy="346710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8" grpId="0" animBg="1"/>
      <p:bldP spid="85019" grpId="0" animBg="1"/>
      <p:bldP spid="8502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476250" y="571500"/>
            <a:ext cx="7829550" cy="4897439"/>
            <a:chOff x="192" y="528"/>
            <a:chExt cx="4932" cy="3702"/>
          </a:xfrm>
        </p:grpSpPr>
        <p:sp>
          <p:nvSpPr>
            <p:cNvPr id="87043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4" name="Text Box 4"/>
            <p:cNvSpPr txBox="1">
              <a:spLocks noChangeArrowheads="1"/>
            </p:cNvSpPr>
            <p:nvPr/>
          </p:nvSpPr>
          <p:spPr bwMode="auto">
            <a:xfrm rot="16200000">
              <a:off x="-525" y="2513"/>
              <a:ext cx="1818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87045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6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9" cy="34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87047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8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49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0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1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2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3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4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5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6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4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87057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8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9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0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1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2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63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62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2117725" y="25136"/>
            <a:ext cx="5979329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the velocity at 6.0 seconds?</a:t>
            </a:r>
          </a:p>
        </p:txBody>
      </p:sp>
      <p:sp>
        <p:nvSpPr>
          <p:cNvPr id="87065" name="Freeform 25"/>
          <p:cNvSpPr>
            <a:spLocks/>
          </p:cNvSpPr>
          <p:nvPr/>
        </p:nvSpPr>
        <p:spPr bwMode="auto">
          <a:xfrm>
            <a:off x="1219200" y="963083"/>
            <a:ext cx="6858000" cy="3937000"/>
          </a:xfrm>
          <a:custGeom>
            <a:avLst/>
            <a:gdLst/>
            <a:ahLst/>
            <a:cxnLst>
              <a:cxn ang="0">
                <a:pos x="0" y="2920"/>
              </a:cxn>
              <a:cxn ang="0">
                <a:pos x="480" y="2824"/>
              </a:cxn>
              <a:cxn ang="0">
                <a:pos x="1440" y="2008"/>
              </a:cxn>
              <a:cxn ang="0">
                <a:pos x="2400" y="568"/>
              </a:cxn>
              <a:cxn ang="0">
                <a:pos x="3168" y="88"/>
              </a:cxn>
              <a:cxn ang="0">
                <a:pos x="3744" y="40"/>
              </a:cxn>
            </a:cxnLst>
            <a:rect l="0" t="0" r="r" b="b"/>
            <a:pathLst>
              <a:path w="3744" h="2976">
                <a:moveTo>
                  <a:pt x="0" y="2920"/>
                </a:moveTo>
                <a:cubicBezTo>
                  <a:pt x="120" y="2948"/>
                  <a:pt x="240" y="2976"/>
                  <a:pt x="480" y="2824"/>
                </a:cubicBezTo>
                <a:cubicBezTo>
                  <a:pt x="720" y="2672"/>
                  <a:pt x="1120" y="2384"/>
                  <a:pt x="1440" y="2008"/>
                </a:cubicBezTo>
                <a:cubicBezTo>
                  <a:pt x="1760" y="1632"/>
                  <a:pt x="2112" y="888"/>
                  <a:pt x="2400" y="568"/>
                </a:cubicBezTo>
                <a:cubicBezTo>
                  <a:pt x="2688" y="248"/>
                  <a:pt x="2944" y="176"/>
                  <a:pt x="3168" y="88"/>
                </a:cubicBezTo>
                <a:cubicBezTo>
                  <a:pt x="3392" y="0"/>
                  <a:pt x="3568" y="20"/>
                  <a:pt x="3744" y="4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66" name="Oval 26"/>
          <p:cNvSpPr>
            <a:spLocks noChangeArrowheads="1"/>
          </p:cNvSpPr>
          <p:nvPr/>
        </p:nvSpPr>
        <p:spPr bwMode="auto">
          <a:xfrm>
            <a:off x="5772150" y="1524000"/>
            <a:ext cx="76200" cy="635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67" name="Line 27"/>
          <p:cNvSpPr>
            <a:spLocks noChangeShapeType="1"/>
          </p:cNvSpPr>
          <p:nvPr/>
        </p:nvSpPr>
        <p:spPr bwMode="auto">
          <a:xfrm flipV="1">
            <a:off x="438150" y="349250"/>
            <a:ext cx="7143750" cy="4841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68" name="Text Box 28"/>
          <p:cNvSpPr txBox="1">
            <a:spLocks noChangeArrowheads="1"/>
          </p:cNvSpPr>
          <p:nvPr/>
        </p:nvSpPr>
        <p:spPr bwMode="auto">
          <a:xfrm>
            <a:off x="152400" y="5427928"/>
            <a:ext cx="1306768" cy="2769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5.65/6.9 = .82 m/s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5715000" y="2247900"/>
            <a:ext cx="3429000" cy="3467100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6" grpId="0" animBg="1"/>
      <p:bldP spid="87067" grpId="0" animBg="1"/>
      <p:bldP spid="8706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721820" y="889000"/>
            <a:ext cx="7370159" cy="15696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Qualitative Velocity vs. time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Line 3"/>
          <p:cNvSpPr>
            <a:spLocks noChangeShapeType="1"/>
          </p:cNvSpPr>
          <p:nvPr/>
        </p:nvSpPr>
        <p:spPr bwMode="auto">
          <a:xfrm>
            <a:off x="1138238" y="1397000"/>
            <a:ext cx="0" cy="383249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1123950" y="32385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981200" y="5290344"/>
            <a:ext cx="821443" cy="46166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V="1">
            <a:off x="190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V="1">
            <a:off x="266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 flipV="1">
            <a:off x="342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6" name="Line 10"/>
          <p:cNvSpPr>
            <a:spLocks noChangeShapeType="1"/>
          </p:cNvSpPr>
          <p:nvPr/>
        </p:nvSpPr>
        <p:spPr bwMode="auto">
          <a:xfrm flipV="1">
            <a:off x="419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 flipV="1">
            <a:off x="4953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 flipV="1">
            <a:off x="571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9" name="Line 13"/>
          <p:cNvSpPr>
            <a:spLocks noChangeShapeType="1"/>
          </p:cNvSpPr>
          <p:nvPr/>
        </p:nvSpPr>
        <p:spPr bwMode="auto">
          <a:xfrm flipV="1">
            <a:off x="647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0" name="Line 14"/>
          <p:cNvSpPr>
            <a:spLocks noChangeShapeType="1"/>
          </p:cNvSpPr>
          <p:nvPr/>
        </p:nvSpPr>
        <p:spPr bwMode="auto">
          <a:xfrm flipV="1">
            <a:off x="723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 flipV="1">
            <a:off x="800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3" name="Line 17"/>
          <p:cNvSpPr>
            <a:spLocks noChangeShapeType="1"/>
          </p:cNvSpPr>
          <p:nvPr/>
        </p:nvSpPr>
        <p:spPr bwMode="auto">
          <a:xfrm>
            <a:off x="990600" y="459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>
            <a:off x="990600" y="395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990600" y="5207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>
            <a:off x="990600" y="268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>
            <a:off x="990600" y="205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990600" y="141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184150" y="1206501"/>
            <a:ext cx="7296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96280" name="Text Box 24"/>
          <p:cNvSpPr txBox="1">
            <a:spLocks noChangeArrowheads="1"/>
          </p:cNvSpPr>
          <p:nvPr/>
        </p:nvSpPr>
        <p:spPr bwMode="auto">
          <a:xfrm>
            <a:off x="762001" y="79375"/>
            <a:ext cx="2967479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Velocity vs Time</a:t>
            </a:r>
          </a:p>
        </p:txBody>
      </p:sp>
      <p:sp>
        <p:nvSpPr>
          <p:cNvPr id="96288" name="Text Box 32"/>
          <p:cNvSpPr txBox="1">
            <a:spLocks noChangeArrowheads="1"/>
          </p:cNvSpPr>
          <p:nvPr/>
        </p:nvSpPr>
        <p:spPr bwMode="auto">
          <a:xfrm>
            <a:off x="152401" y="2984501"/>
            <a:ext cx="97174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96289" name="Text Box 33"/>
          <p:cNvSpPr txBox="1">
            <a:spLocks noChangeArrowheads="1"/>
          </p:cNvSpPr>
          <p:nvPr/>
        </p:nvSpPr>
        <p:spPr bwMode="auto">
          <a:xfrm>
            <a:off x="228600" y="4953001"/>
            <a:ext cx="64787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96290" name="Line 34"/>
          <p:cNvSpPr>
            <a:spLocks noChangeShapeType="1"/>
          </p:cNvSpPr>
          <p:nvPr/>
        </p:nvSpPr>
        <p:spPr bwMode="auto">
          <a:xfrm>
            <a:off x="2743200" y="55245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Line 3"/>
          <p:cNvSpPr>
            <a:spLocks noChangeShapeType="1"/>
          </p:cNvSpPr>
          <p:nvPr/>
        </p:nvSpPr>
        <p:spPr bwMode="auto">
          <a:xfrm>
            <a:off x="1138238" y="1397000"/>
            <a:ext cx="0" cy="383249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1123950" y="32385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981200" y="5290344"/>
            <a:ext cx="821443" cy="46166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V="1">
            <a:off x="190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V="1">
            <a:off x="266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 flipV="1">
            <a:off x="342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6" name="Line 10"/>
          <p:cNvSpPr>
            <a:spLocks noChangeShapeType="1"/>
          </p:cNvSpPr>
          <p:nvPr/>
        </p:nvSpPr>
        <p:spPr bwMode="auto">
          <a:xfrm flipV="1">
            <a:off x="419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 flipV="1">
            <a:off x="4953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 flipV="1">
            <a:off x="571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9" name="Line 13"/>
          <p:cNvSpPr>
            <a:spLocks noChangeShapeType="1"/>
          </p:cNvSpPr>
          <p:nvPr/>
        </p:nvSpPr>
        <p:spPr bwMode="auto">
          <a:xfrm flipV="1">
            <a:off x="647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0" name="Line 14"/>
          <p:cNvSpPr>
            <a:spLocks noChangeShapeType="1"/>
          </p:cNvSpPr>
          <p:nvPr/>
        </p:nvSpPr>
        <p:spPr bwMode="auto">
          <a:xfrm flipV="1">
            <a:off x="723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 flipV="1">
            <a:off x="800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3" name="Line 17"/>
          <p:cNvSpPr>
            <a:spLocks noChangeShapeType="1"/>
          </p:cNvSpPr>
          <p:nvPr/>
        </p:nvSpPr>
        <p:spPr bwMode="auto">
          <a:xfrm>
            <a:off x="990600" y="459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>
            <a:off x="990600" y="395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990600" y="5207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>
            <a:off x="990600" y="268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>
            <a:off x="990600" y="205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990600" y="141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184150" y="1206501"/>
            <a:ext cx="7296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96280" name="Text Box 24"/>
          <p:cNvSpPr txBox="1">
            <a:spLocks noChangeArrowheads="1"/>
          </p:cNvSpPr>
          <p:nvPr/>
        </p:nvSpPr>
        <p:spPr bwMode="auto">
          <a:xfrm>
            <a:off x="762001" y="79375"/>
            <a:ext cx="389061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96288" name="Text Box 32"/>
          <p:cNvSpPr txBox="1">
            <a:spLocks noChangeArrowheads="1"/>
          </p:cNvSpPr>
          <p:nvPr/>
        </p:nvSpPr>
        <p:spPr bwMode="auto">
          <a:xfrm>
            <a:off x="152401" y="2984501"/>
            <a:ext cx="97174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96289" name="Text Box 33"/>
          <p:cNvSpPr txBox="1">
            <a:spLocks noChangeArrowheads="1"/>
          </p:cNvSpPr>
          <p:nvPr/>
        </p:nvSpPr>
        <p:spPr bwMode="auto">
          <a:xfrm>
            <a:off x="228600" y="4953001"/>
            <a:ext cx="64787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96290" name="Line 34"/>
          <p:cNvSpPr>
            <a:spLocks noChangeShapeType="1"/>
          </p:cNvSpPr>
          <p:nvPr/>
        </p:nvSpPr>
        <p:spPr bwMode="auto">
          <a:xfrm>
            <a:off x="2743200" y="55245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91" name="Line 35"/>
          <p:cNvSpPr>
            <a:spLocks noChangeShapeType="1"/>
          </p:cNvSpPr>
          <p:nvPr/>
        </p:nvSpPr>
        <p:spPr bwMode="auto">
          <a:xfrm>
            <a:off x="1143000" y="2032000"/>
            <a:ext cx="6858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67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Line 2"/>
          <p:cNvSpPr>
            <a:spLocks noChangeShapeType="1"/>
          </p:cNvSpPr>
          <p:nvPr/>
        </p:nvSpPr>
        <p:spPr bwMode="auto">
          <a:xfrm>
            <a:off x="1138238" y="1397000"/>
            <a:ext cx="0" cy="383249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3" name="Line 3"/>
          <p:cNvSpPr>
            <a:spLocks noChangeShapeType="1"/>
          </p:cNvSpPr>
          <p:nvPr/>
        </p:nvSpPr>
        <p:spPr bwMode="auto">
          <a:xfrm>
            <a:off x="1123950" y="32385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1981200" y="5290344"/>
            <a:ext cx="821443" cy="46166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97285" name="Line 5"/>
          <p:cNvSpPr>
            <a:spLocks noChangeShapeType="1"/>
          </p:cNvSpPr>
          <p:nvPr/>
        </p:nvSpPr>
        <p:spPr bwMode="auto">
          <a:xfrm flipV="1">
            <a:off x="190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6" name="Line 6"/>
          <p:cNvSpPr>
            <a:spLocks noChangeShapeType="1"/>
          </p:cNvSpPr>
          <p:nvPr/>
        </p:nvSpPr>
        <p:spPr bwMode="auto">
          <a:xfrm flipV="1">
            <a:off x="266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7" name="Line 7"/>
          <p:cNvSpPr>
            <a:spLocks noChangeShapeType="1"/>
          </p:cNvSpPr>
          <p:nvPr/>
        </p:nvSpPr>
        <p:spPr bwMode="auto">
          <a:xfrm flipV="1">
            <a:off x="342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 flipV="1">
            <a:off x="419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 flipV="1">
            <a:off x="4953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 flipV="1">
            <a:off x="571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 flipV="1">
            <a:off x="647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 flipV="1">
            <a:off x="723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 flipV="1">
            <a:off x="800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>
            <a:off x="990600" y="459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5" name="Line 15"/>
          <p:cNvSpPr>
            <a:spLocks noChangeShapeType="1"/>
          </p:cNvSpPr>
          <p:nvPr/>
        </p:nvSpPr>
        <p:spPr bwMode="auto">
          <a:xfrm>
            <a:off x="990600" y="395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6" name="Line 16"/>
          <p:cNvSpPr>
            <a:spLocks noChangeShapeType="1"/>
          </p:cNvSpPr>
          <p:nvPr/>
        </p:nvSpPr>
        <p:spPr bwMode="auto">
          <a:xfrm>
            <a:off x="990600" y="5207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7" name="Line 17"/>
          <p:cNvSpPr>
            <a:spLocks noChangeShapeType="1"/>
          </p:cNvSpPr>
          <p:nvPr/>
        </p:nvSpPr>
        <p:spPr bwMode="auto">
          <a:xfrm>
            <a:off x="990600" y="268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8" name="Line 18"/>
          <p:cNvSpPr>
            <a:spLocks noChangeShapeType="1"/>
          </p:cNvSpPr>
          <p:nvPr/>
        </p:nvSpPr>
        <p:spPr bwMode="auto">
          <a:xfrm>
            <a:off x="990600" y="205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99" name="Line 19"/>
          <p:cNvSpPr>
            <a:spLocks noChangeShapeType="1"/>
          </p:cNvSpPr>
          <p:nvPr/>
        </p:nvSpPr>
        <p:spPr bwMode="auto">
          <a:xfrm>
            <a:off x="990600" y="141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184150" y="1206501"/>
            <a:ext cx="7296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762001" y="79375"/>
            <a:ext cx="389061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97302" name="Text Box 22"/>
          <p:cNvSpPr txBox="1">
            <a:spLocks noChangeArrowheads="1"/>
          </p:cNvSpPr>
          <p:nvPr/>
        </p:nvSpPr>
        <p:spPr bwMode="auto">
          <a:xfrm>
            <a:off x="152401" y="2984501"/>
            <a:ext cx="97174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228600" y="4953001"/>
            <a:ext cx="64787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97304" name="Line 24"/>
          <p:cNvSpPr>
            <a:spLocks noChangeShapeType="1"/>
          </p:cNvSpPr>
          <p:nvPr/>
        </p:nvSpPr>
        <p:spPr bwMode="auto">
          <a:xfrm>
            <a:off x="2743200" y="55245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305" name="Line 25"/>
          <p:cNvSpPr>
            <a:spLocks noChangeShapeType="1"/>
          </p:cNvSpPr>
          <p:nvPr/>
        </p:nvSpPr>
        <p:spPr bwMode="auto">
          <a:xfrm>
            <a:off x="1143000" y="4572000"/>
            <a:ext cx="6858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Line 2"/>
          <p:cNvSpPr>
            <a:spLocks noChangeShapeType="1"/>
          </p:cNvSpPr>
          <p:nvPr/>
        </p:nvSpPr>
        <p:spPr bwMode="auto">
          <a:xfrm>
            <a:off x="1138238" y="1397000"/>
            <a:ext cx="0" cy="383249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1123950" y="32385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1981200" y="5290344"/>
            <a:ext cx="821443" cy="46166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 flipV="1">
            <a:off x="190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 flipV="1">
            <a:off x="266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 flipV="1">
            <a:off x="342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 flipV="1">
            <a:off x="419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 flipV="1">
            <a:off x="4953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 flipV="1">
            <a:off x="571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 flipV="1">
            <a:off x="647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 flipV="1">
            <a:off x="723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5" name="Line 13"/>
          <p:cNvSpPr>
            <a:spLocks noChangeShapeType="1"/>
          </p:cNvSpPr>
          <p:nvPr/>
        </p:nvSpPr>
        <p:spPr bwMode="auto">
          <a:xfrm flipV="1">
            <a:off x="800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>
            <a:off x="990600" y="459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>
            <a:off x="990600" y="395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8" name="Line 16"/>
          <p:cNvSpPr>
            <a:spLocks noChangeShapeType="1"/>
          </p:cNvSpPr>
          <p:nvPr/>
        </p:nvSpPr>
        <p:spPr bwMode="auto">
          <a:xfrm>
            <a:off x="990600" y="5207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9" name="Line 17"/>
          <p:cNvSpPr>
            <a:spLocks noChangeShapeType="1"/>
          </p:cNvSpPr>
          <p:nvPr/>
        </p:nvSpPr>
        <p:spPr bwMode="auto">
          <a:xfrm>
            <a:off x="990600" y="268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>
            <a:off x="990600" y="205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1" name="Line 19"/>
          <p:cNvSpPr>
            <a:spLocks noChangeShapeType="1"/>
          </p:cNvSpPr>
          <p:nvPr/>
        </p:nvSpPr>
        <p:spPr bwMode="auto">
          <a:xfrm>
            <a:off x="990600" y="141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184150" y="1206501"/>
            <a:ext cx="7296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100373" name="Text Box 21"/>
          <p:cNvSpPr txBox="1">
            <a:spLocks noChangeArrowheads="1"/>
          </p:cNvSpPr>
          <p:nvPr/>
        </p:nvSpPr>
        <p:spPr bwMode="auto">
          <a:xfrm>
            <a:off x="762001" y="79375"/>
            <a:ext cx="389061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100374" name="Text Box 22"/>
          <p:cNvSpPr txBox="1">
            <a:spLocks noChangeArrowheads="1"/>
          </p:cNvSpPr>
          <p:nvPr/>
        </p:nvSpPr>
        <p:spPr bwMode="auto">
          <a:xfrm>
            <a:off x="152401" y="2984501"/>
            <a:ext cx="97174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228600" y="4953001"/>
            <a:ext cx="64787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100376" name="Line 24"/>
          <p:cNvSpPr>
            <a:spLocks noChangeShapeType="1"/>
          </p:cNvSpPr>
          <p:nvPr/>
        </p:nvSpPr>
        <p:spPr bwMode="auto">
          <a:xfrm>
            <a:off x="2743200" y="55245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7" name="Line 25"/>
          <p:cNvSpPr>
            <a:spLocks noChangeShapeType="1"/>
          </p:cNvSpPr>
          <p:nvPr/>
        </p:nvSpPr>
        <p:spPr bwMode="auto">
          <a:xfrm flipV="1">
            <a:off x="1143000" y="2667000"/>
            <a:ext cx="1524000" cy="571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8" name="Line 26"/>
          <p:cNvSpPr>
            <a:spLocks noChangeShapeType="1"/>
          </p:cNvSpPr>
          <p:nvPr/>
        </p:nvSpPr>
        <p:spPr bwMode="auto">
          <a:xfrm>
            <a:off x="2667000" y="2667000"/>
            <a:ext cx="2438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9" name="Line 27"/>
          <p:cNvSpPr>
            <a:spLocks noChangeShapeType="1"/>
          </p:cNvSpPr>
          <p:nvPr/>
        </p:nvSpPr>
        <p:spPr bwMode="auto">
          <a:xfrm flipV="1">
            <a:off x="5105400" y="2032000"/>
            <a:ext cx="609600" cy="63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>
            <a:off x="5715000" y="2032000"/>
            <a:ext cx="2286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Line 1026"/>
          <p:cNvSpPr>
            <a:spLocks noChangeShapeType="1"/>
          </p:cNvSpPr>
          <p:nvPr/>
        </p:nvSpPr>
        <p:spPr bwMode="auto">
          <a:xfrm>
            <a:off x="1138238" y="1397000"/>
            <a:ext cx="0" cy="383249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1" name="Line 1027"/>
          <p:cNvSpPr>
            <a:spLocks noChangeShapeType="1"/>
          </p:cNvSpPr>
          <p:nvPr/>
        </p:nvSpPr>
        <p:spPr bwMode="auto">
          <a:xfrm>
            <a:off x="1123950" y="32385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2" name="Text Box 1028"/>
          <p:cNvSpPr txBox="1">
            <a:spLocks noChangeArrowheads="1"/>
          </p:cNvSpPr>
          <p:nvPr/>
        </p:nvSpPr>
        <p:spPr bwMode="auto">
          <a:xfrm>
            <a:off x="1981200" y="5290344"/>
            <a:ext cx="821443" cy="46166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99333" name="Line 1029"/>
          <p:cNvSpPr>
            <a:spLocks noChangeShapeType="1"/>
          </p:cNvSpPr>
          <p:nvPr/>
        </p:nvSpPr>
        <p:spPr bwMode="auto">
          <a:xfrm flipV="1">
            <a:off x="190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4" name="Line 1030"/>
          <p:cNvSpPr>
            <a:spLocks noChangeShapeType="1"/>
          </p:cNvSpPr>
          <p:nvPr/>
        </p:nvSpPr>
        <p:spPr bwMode="auto">
          <a:xfrm flipV="1">
            <a:off x="266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5" name="Line 1031"/>
          <p:cNvSpPr>
            <a:spLocks noChangeShapeType="1"/>
          </p:cNvSpPr>
          <p:nvPr/>
        </p:nvSpPr>
        <p:spPr bwMode="auto">
          <a:xfrm flipV="1">
            <a:off x="342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6" name="Line 1032"/>
          <p:cNvSpPr>
            <a:spLocks noChangeShapeType="1"/>
          </p:cNvSpPr>
          <p:nvPr/>
        </p:nvSpPr>
        <p:spPr bwMode="auto">
          <a:xfrm flipV="1">
            <a:off x="419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7" name="Line 1033"/>
          <p:cNvSpPr>
            <a:spLocks noChangeShapeType="1"/>
          </p:cNvSpPr>
          <p:nvPr/>
        </p:nvSpPr>
        <p:spPr bwMode="auto">
          <a:xfrm flipV="1">
            <a:off x="4953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8" name="Line 1034"/>
          <p:cNvSpPr>
            <a:spLocks noChangeShapeType="1"/>
          </p:cNvSpPr>
          <p:nvPr/>
        </p:nvSpPr>
        <p:spPr bwMode="auto">
          <a:xfrm flipV="1">
            <a:off x="571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9" name="Line 1035"/>
          <p:cNvSpPr>
            <a:spLocks noChangeShapeType="1"/>
          </p:cNvSpPr>
          <p:nvPr/>
        </p:nvSpPr>
        <p:spPr bwMode="auto">
          <a:xfrm flipV="1">
            <a:off x="647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0" name="Line 1036"/>
          <p:cNvSpPr>
            <a:spLocks noChangeShapeType="1"/>
          </p:cNvSpPr>
          <p:nvPr/>
        </p:nvSpPr>
        <p:spPr bwMode="auto">
          <a:xfrm flipV="1">
            <a:off x="723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1" name="Line 1037"/>
          <p:cNvSpPr>
            <a:spLocks noChangeShapeType="1"/>
          </p:cNvSpPr>
          <p:nvPr/>
        </p:nvSpPr>
        <p:spPr bwMode="auto">
          <a:xfrm flipV="1">
            <a:off x="800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2" name="Line 1038"/>
          <p:cNvSpPr>
            <a:spLocks noChangeShapeType="1"/>
          </p:cNvSpPr>
          <p:nvPr/>
        </p:nvSpPr>
        <p:spPr bwMode="auto">
          <a:xfrm>
            <a:off x="990600" y="459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3" name="Line 1039"/>
          <p:cNvSpPr>
            <a:spLocks noChangeShapeType="1"/>
          </p:cNvSpPr>
          <p:nvPr/>
        </p:nvSpPr>
        <p:spPr bwMode="auto">
          <a:xfrm>
            <a:off x="990600" y="395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4" name="Line 1040"/>
          <p:cNvSpPr>
            <a:spLocks noChangeShapeType="1"/>
          </p:cNvSpPr>
          <p:nvPr/>
        </p:nvSpPr>
        <p:spPr bwMode="auto">
          <a:xfrm>
            <a:off x="990600" y="5207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5" name="Line 1041"/>
          <p:cNvSpPr>
            <a:spLocks noChangeShapeType="1"/>
          </p:cNvSpPr>
          <p:nvPr/>
        </p:nvSpPr>
        <p:spPr bwMode="auto">
          <a:xfrm>
            <a:off x="990600" y="268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6" name="Line 1042"/>
          <p:cNvSpPr>
            <a:spLocks noChangeShapeType="1"/>
          </p:cNvSpPr>
          <p:nvPr/>
        </p:nvSpPr>
        <p:spPr bwMode="auto">
          <a:xfrm>
            <a:off x="990600" y="205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7" name="Line 1043"/>
          <p:cNvSpPr>
            <a:spLocks noChangeShapeType="1"/>
          </p:cNvSpPr>
          <p:nvPr/>
        </p:nvSpPr>
        <p:spPr bwMode="auto">
          <a:xfrm>
            <a:off x="990600" y="141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8" name="Text Box 1044"/>
          <p:cNvSpPr txBox="1">
            <a:spLocks noChangeArrowheads="1"/>
          </p:cNvSpPr>
          <p:nvPr/>
        </p:nvSpPr>
        <p:spPr bwMode="auto">
          <a:xfrm>
            <a:off x="184150" y="1206501"/>
            <a:ext cx="7296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99349" name="Text Box 1045"/>
          <p:cNvSpPr txBox="1">
            <a:spLocks noChangeArrowheads="1"/>
          </p:cNvSpPr>
          <p:nvPr/>
        </p:nvSpPr>
        <p:spPr bwMode="auto">
          <a:xfrm>
            <a:off x="762001" y="79375"/>
            <a:ext cx="389061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99350" name="Text Box 1046"/>
          <p:cNvSpPr txBox="1">
            <a:spLocks noChangeArrowheads="1"/>
          </p:cNvSpPr>
          <p:nvPr/>
        </p:nvSpPr>
        <p:spPr bwMode="auto">
          <a:xfrm>
            <a:off x="152401" y="2984501"/>
            <a:ext cx="97174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99351" name="Text Box 1047"/>
          <p:cNvSpPr txBox="1">
            <a:spLocks noChangeArrowheads="1"/>
          </p:cNvSpPr>
          <p:nvPr/>
        </p:nvSpPr>
        <p:spPr bwMode="auto">
          <a:xfrm>
            <a:off x="228600" y="4953001"/>
            <a:ext cx="64787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99352" name="Line 1048"/>
          <p:cNvSpPr>
            <a:spLocks noChangeShapeType="1"/>
          </p:cNvSpPr>
          <p:nvPr/>
        </p:nvSpPr>
        <p:spPr bwMode="auto">
          <a:xfrm>
            <a:off x="2743200" y="55245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53" name="Line 1049"/>
          <p:cNvSpPr>
            <a:spLocks noChangeShapeType="1"/>
          </p:cNvSpPr>
          <p:nvPr/>
        </p:nvSpPr>
        <p:spPr bwMode="auto">
          <a:xfrm flipV="1">
            <a:off x="1143000" y="2032000"/>
            <a:ext cx="4572000" cy="1206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54" name="Line 1050"/>
          <p:cNvSpPr>
            <a:spLocks noChangeShapeType="1"/>
          </p:cNvSpPr>
          <p:nvPr/>
        </p:nvSpPr>
        <p:spPr bwMode="auto">
          <a:xfrm>
            <a:off x="5715000" y="2032000"/>
            <a:ext cx="2438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Line 2"/>
          <p:cNvSpPr>
            <a:spLocks noChangeShapeType="1"/>
          </p:cNvSpPr>
          <p:nvPr/>
        </p:nvSpPr>
        <p:spPr bwMode="auto">
          <a:xfrm>
            <a:off x="1138238" y="1397000"/>
            <a:ext cx="0" cy="383249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07" name="Line 3"/>
          <p:cNvSpPr>
            <a:spLocks noChangeShapeType="1"/>
          </p:cNvSpPr>
          <p:nvPr/>
        </p:nvSpPr>
        <p:spPr bwMode="auto">
          <a:xfrm>
            <a:off x="1123950" y="32385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981200" y="5290344"/>
            <a:ext cx="821443" cy="46166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 flipV="1">
            <a:off x="190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0" name="Line 6"/>
          <p:cNvSpPr>
            <a:spLocks noChangeShapeType="1"/>
          </p:cNvSpPr>
          <p:nvPr/>
        </p:nvSpPr>
        <p:spPr bwMode="auto">
          <a:xfrm flipV="1">
            <a:off x="266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 flipV="1">
            <a:off x="342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 flipV="1">
            <a:off x="419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 flipV="1">
            <a:off x="4953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4" name="Line 10"/>
          <p:cNvSpPr>
            <a:spLocks noChangeShapeType="1"/>
          </p:cNvSpPr>
          <p:nvPr/>
        </p:nvSpPr>
        <p:spPr bwMode="auto">
          <a:xfrm flipV="1">
            <a:off x="571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5" name="Line 11"/>
          <p:cNvSpPr>
            <a:spLocks noChangeShapeType="1"/>
          </p:cNvSpPr>
          <p:nvPr/>
        </p:nvSpPr>
        <p:spPr bwMode="auto">
          <a:xfrm flipV="1">
            <a:off x="647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 flipV="1">
            <a:off x="723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 flipV="1">
            <a:off x="800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8" name="Line 14"/>
          <p:cNvSpPr>
            <a:spLocks noChangeShapeType="1"/>
          </p:cNvSpPr>
          <p:nvPr/>
        </p:nvSpPr>
        <p:spPr bwMode="auto">
          <a:xfrm>
            <a:off x="990600" y="459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9" name="Line 15"/>
          <p:cNvSpPr>
            <a:spLocks noChangeShapeType="1"/>
          </p:cNvSpPr>
          <p:nvPr/>
        </p:nvSpPr>
        <p:spPr bwMode="auto">
          <a:xfrm>
            <a:off x="990600" y="395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0" name="Line 16"/>
          <p:cNvSpPr>
            <a:spLocks noChangeShapeType="1"/>
          </p:cNvSpPr>
          <p:nvPr/>
        </p:nvSpPr>
        <p:spPr bwMode="auto">
          <a:xfrm>
            <a:off x="990600" y="5207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1" name="Line 17"/>
          <p:cNvSpPr>
            <a:spLocks noChangeShapeType="1"/>
          </p:cNvSpPr>
          <p:nvPr/>
        </p:nvSpPr>
        <p:spPr bwMode="auto">
          <a:xfrm>
            <a:off x="990600" y="268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2" name="Line 18"/>
          <p:cNvSpPr>
            <a:spLocks noChangeShapeType="1"/>
          </p:cNvSpPr>
          <p:nvPr/>
        </p:nvSpPr>
        <p:spPr bwMode="auto">
          <a:xfrm>
            <a:off x="990600" y="205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3" name="Line 19"/>
          <p:cNvSpPr>
            <a:spLocks noChangeShapeType="1"/>
          </p:cNvSpPr>
          <p:nvPr/>
        </p:nvSpPr>
        <p:spPr bwMode="auto">
          <a:xfrm>
            <a:off x="990600" y="141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184150" y="1206501"/>
            <a:ext cx="7296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762001" y="79375"/>
            <a:ext cx="389061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98326" name="Text Box 22"/>
          <p:cNvSpPr txBox="1">
            <a:spLocks noChangeArrowheads="1"/>
          </p:cNvSpPr>
          <p:nvPr/>
        </p:nvSpPr>
        <p:spPr bwMode="auto">
          <a:xfrm>
            <a:off x="152401" y="2984501"/>
            <a:ext cx="97174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228600" y="4953001"/>
            <a:ext cx="64787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98328" name="Line 24"/>
          <p:cNvSpPr>
            <a:spLocks noChangeShapeType="1"/>
          </p:cNvSpPr>
          <p:nvPr/>
        </p:nvSpPr>
        <p:spPr bwMode="auto">
          <a:xfrm>
            <a:off x="2743200" y="55245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9" name="Line 25"/>
          <p:cNvSpPr>
            <a:spLocks noChangeShapeType="1"/>
          </p:cNvSpPr>
          <p:nvPr/>
        </p:nvSpPr>
        <p:spPr bwMode="auto">
          <a:xfrm>
            <a:off x="1143000" y="2032000"/>
            <a:ext cx="4572000" cy="1206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30" name="Line 26"/>
          <p:cNvSpPr>
            <a:spLocks noChangeShapeType="1"/>
          </p:cNvSpPr>
          <p:nvPr/>
        </p:nvSpPr>
        <p:spPr bwMode="auto">
          <a:xfrm>
            <a:off x="5715000" y="3238500"/>
            <a:ext cx="2438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Line 3"/>
          <p:cNvSpPr>
            <a:spLocks noChangeShapeType="1"/>
          </p:cNvSpPr>
          <p:nvPr/>
        </p:nvSpPr>
        <p:spPr bwMode="auto">
          <a:xfrm>
            <a:off x="1138238" y="1397000"/>
            <a:ext cx="0" cy="383249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1123950" y="3302000"/>
            <a:ext cx="708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981200" y="5290344"/>
            <a:ext cx="821443" cy="46166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V="1">
            <a:off x="190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V="1">
            <a:off x="2667000" y="1397001"/>
            <a:ext cx="0" cy="3893344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 flipV="1">
            <a:off x="342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6" name="Line 10"/>
          <p:cNvSpPr>
            <a:spLocks noChangeShapeType="1"/>
          </p:cNvSpPr>
          <p:nvPr/>
        </p:nvSpPr>
        <p:spPr bwMode="auto">
          <a:xfrm flipV="1">
            <a:off x="419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 flipV="1">
            <a:off x="4953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 flipV="1">
            <a:off x="571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9" name="Line 13"/>
          <p:cNvSpPr>
            <a:spLocks noChangeShapeType="1"/>
          </p:cNvSpPr>
          <p:nvPr/>
        </p:nvSpPr>
        <p:spPr bwMode="auto">
          <a:xfrm flipV="1">
            <a:off x="647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0" name="Line 14"/>
          <p:cNvSpPr>
            <a:spLocks noChangeShapeType="1"/>
          </p:cNvSpPr>
          <p:nvPr/>
        </p:nvSpPr>
        <p:spPr bwMode="auto">
          <a:xfrm flipV="1">
            <a:off x="723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 flipV="1">
            <a:off x="800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3" name="Line 17"/>
          <p:cNvSpPr>
            <a:spLocks noChangeShapeType="1"/>
          </p:cNvSpPr>
          <p:nvPr/>
        </p:nvSpPr>
        <p:spPr bwMode="auto">
          <a:xfrm>
            <a:off x="990600" y="459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>
            <a:off x="990600" y="395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990600" y="5207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>
            <a:off x="990600" y="268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>
            <a:off x="990600" y="205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990600" y="141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184150" y="1206501"/>
            <a:ext cx="7296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96280" name="Text Box 24"/>
          <p:cNvSpPr txBox="1">
            <a:spLocks noChangeArrowheads="1"/>
          </p:cNvSpPr>
          <p:nvPr/>
        </p:nvSpPr>
        <p:spPr bwMode="auto">
          <a:xfrm>
            <a:off x="762001" y="79375"/>
            <a:ext cx="389061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96288" name="Text Box 32"/>
          <p:cNvSpPr txBox="1">
            <a:spLocks noChangeArrowheads="1"/>
          </p:cNvSpPr>
          <p:nvPr/>
        </p:nvSpPr>
        <p:spPr bwMode="auto">
          <a:xfrm>
            <a:off x="1" y="4953001"/>
            <a:ext cx="97174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0 m/s</a:t>
            </a:r>
          </a:p>
        </p:txBody>
      </p:sp>
      <p:sp>
        <p:nvSpPr>
          <p:cNvPr id="96290" name="Line 34"/>
          <p:cNvSpPr>
            <a:spLocks noChangeShapeType="1"/>
          </p:cNvSpPr>
          <p:nvPr/>
        </p:nvSpPr>
        <p:spPr bwMode="auto">
          <a:xfrm>
            <a:off x="2743200" y="55245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91" name="Line 35"/>
          <p:cNvSpPr>
            <a:spLocks noChangeShapeType="1"/>
          </p:cNvSpPr>
          <p:nvPr/>
        </p:nvSpPr>
        <p:spPr bwMode="auto">
          <a:xfrm flipV="1">
            <a:off x="1143000" y="2667000"/>
            <a:ext cx="3810000" cy="2540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35"/>
          <p:cNvSpPr>
            <a:spLocks noChangeShapeType="1"/>
          </p:cNvSpPr>
          <p:nvPr/>
        </p:nvSpPr>
        <p:spPr bwMode="auto">
          <a:xfrm>
            <a:off x="4953000" y="2667000"/>
            <a:ext cx="3048000" cy="2540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/>
          </p:cNvGrpSpPr>
          <p:nvPr/>
        </p:nvGrpSpPr>
        <p:grpSpPr bwMode="auto">
          <a:xfrm>
            <a:off x="476250" y="571500"/>
            <a:ext cx="7829550" cy="4897439"/>
            <a:chOff x="192" y="528"/>
            <a:chExt cx="4932" cy="3702"/>
          </a:xfrm>
        </p:grpSpPr>
        <p:sp>
          <p:nvSpPr>
            <p:cNvPr id="77827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28" name="Text Box 4"/>
            <p:cNvSpPr txBox="1">
              <a:spLocks noChangeArrowheads="1"/>
            </p:cNvSpPr>
            <p:nvPr/>
          </p:nvSpPr>
          <p:spPr bwMode="auto">
            <a:xfrm rot="16200000">
              <a:off x="-525" y="2513"/>
              <a:ext cx="1818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77829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0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9" cy="34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77831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2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3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4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5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6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7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8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39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40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4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77841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42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43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44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45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46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847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62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2117725" y="25136"/>
            <a:ext cx="389061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77851" name="Line 27"/>
          <p:cNvSpPr>
            <a:spLocks noChangeShapeType="1"/>
          </p:cNvSpPr>
          <p:nvPr/>
        </p:nvSpPr>
        <p:spPr bwMode="auto">
          <a:xfrm flipV="1">
            <a:off x="1219200" y="1714500"/>
            <a:ext cx="3810000" cy="3111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52" name="Line 28"/>
          <p:cNvSpPr>
            <a:spLocks noChangeShapeType="1"/>
          </p:cNvSpPr>
          <p:nvPr/>
        </p:nvSpPr>
        <p:spPr bwMode="auto">
          <a:xfrm>
            <a:off x="5029200" y="1714500"/>
            <a:ext cx="3048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Line 3"/>
          <p:cNvSpPr>
            <a:spLocks noChangeShapeType="1"/>
          </p:cNvSpPr>
          <p:nvPr/>
        </p:nvSpPr>
        <p:spPr bwMode="auto">
          <a:xfrm>
            <a:off x="1138238" y="635000"/>
            <a:ext cx="0" cy="383249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>
            <a:off x="1123950" y="2540000"/>
            <a:ext cx="708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981200" y="4528344"/>
            <a:ext cx="821443" cy="46166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V="1">
            <a:off x="1905000" y="635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 flipV="1">
            <a:off x="2667000" y="635001"/>
            <a:ext cx="0" cy="3893344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 flipV="1">
            <a:off x="3429000" y="635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6" name="Line 10"/>
          <p:cNvSpPr>
            <a:spLocks noChangeShapeType="1"/>
          </p:cNvSpPr>
          <p:nvPr/>
        </p:nvSpPr>
        <p:spPr bwMode="auto">
          <a:xfrm flipV="1">
            <a:off x="4191000" y="635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 flipV="1">
            <a:off x="4953000" y="635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8" name="Line 12"/>
          <p:cNvSpPr>
            <a:spLocks noChangeShapeType="1"/>
          </p:cNvSpPr>
          <p:nvPr/>
        </p:nvSpPr>
        <p:spPr bwMode="auto">
          <a:xfrm flipV="1">
            <a:off x="5715000" y="635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9" name="Line 13"/>
          <p:cNvSpPr>
            <a:spLocks noChangeShapeType="1"/>
          </p:cNvSpPr>
          <p:nvPr/>
        </p:nvSpPr>
        <p:spPr bwMode="auto">
          <a:xfrm flipV="1">
            <a:off x="6477000" y="635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0" name="Line 14"/>
          <p:cNvSpPr>
            <a:spLocks noChangeShapeType="1"/>
          </p:cNvSpPr>
          <p:nvPr/>
        </p:nvSpPr>
        <p:spPr bwMode="auto">
          <a:xfrm flipV="1">
            <a:off x="7239000" y="635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1" name="Line 15"/>
          <p:cNvSpPr>
            <a:spLocks noChangeShapeType="1"/>
          </p:cNvSpPr>
          <p:nvPr/>
        </p:nvSpPr>
        <p:spPr bwMode="auto">
          <a:xfrm flipV="1">
            <a:off x="8001000" y="635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3" name="Line 17"/>
          <p:cNvSpPr>
            <a:spLocks noChangeShapeType="1"/>
          </p:cNvSpPr>
          <p:nvPr/>
        </p:nvSpPr>
        <p:spPr bwMode="auto">
          <a:xfrm>
            <a:off x="990600" y="3829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>
            <a:off x="990600" y="3194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990600" y="4445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>
            <a:off x="990600" y="1924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>
            <a:off x="990600" y="1289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8" name="Line 22"/>
          <p:cNvSpPr>
            <a:spLocks noChangeShapeType="1"/>
          </p:cNvSpPr>
          <p:nvPr/>
        </p:nvSpPr>
        <p:spPr bwMode="auto">
          <a:xfrm>
            <a:off x="990600" y="654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184150" y="444501"/>
            <a:ext cx="7296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96280" name="Text Box 24"/>
          <p:cNvSpPr txBox="1">
            <a:spLocks noChangeArrowheads="1"/>
          </p:cNvSpPr>
          <p:nvPr/>
        </p:nvSpPr>
        <p:spPr bwMode="auto">
          <a:xfrm>
            <a:off x="762001" y="79375"/>
            <a:ext cx="389061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96288" name="Text Box 32"/>
          <p:cNvSpPr txBox="1">
            <a:spLocks noChangeArrowheads="1"/>
          </p:cNvSpPr>
          <p:nvPr/>
        </p:nvSpPr>
        <p:spPr bwMode="auto">
          <a:xfrm>
            <a:off x="1" y="4191001"/>
            <a:ext cx="97174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0 m/s</a:t>
            </a:r>
          </a:p>
        </p:txBody>
      </p:sp>
      <p:sp>
        <p:nvSpPr>
          <p:cNvPr id="96290" name="Line 34"/>
          <p:cNvSpPr>
            <a:spLocks noChangeShapeType="1"/>
          </p:cNvSpPr>
          <p:nvPr/>
        </p:nvSpPr>
        <p:spPr bwMode="auto">
          <a:xfrm>
            <a:off x="2743200" y="47625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91" name="Line 35"/>
          <p:cNvSpPr>
            <a:spLocks noChangeShapeType="1"/>
          </p:cNvSpPr>
          <p:nvPr/>
        </p:nvSpPr>
        <p:spPr bwMode="auto">
          <a:xfrm flipV="1">
            <a:off x="1143000" y="1905000"/>
            <a:ext cx="3810000" cy="2540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35"/>
          <p:cNvSpPr>
            <a:spLocks noChangeShapeType="1"/>
          </p:cNvSpPr>
          <p:nvPr/>
        </p:nvSpPr>
        <p:spPr bwMode="auto">
          <a:xfrm>
            <a:off x="4953000" y="1905000"/>
            <a:ext cx="3048000" cy="2540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81201" y="5143500"/>
            <a:ext cx="5359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would this position graph look like?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549276" y="571501"/>
            <a:ext cx="7756525" cy="4843198"/>
            <a:chOff x="238" y="528"/>
            <a:chExt cx="4886" cy="3661"/>
          </a:xfrm>
        </p:grpSpPr>
        <p:sp>
          <p:nvSpPr>
            <p:cNvPr id="86019" name="Line 1027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0" name="Text Box 1028"/>
            <p:cNvSpPr txBox="1">
              <a:spLocks noChangeArrowheads="1"/>
            </p:cNvSpPr>
            <p:nvPr/>
          </p:nvSpPr>
          <p:spPr bwMode="auto">
            <a:xfrm rot="16200000">
              <a:off x="-67" y="2513"/>
              <a:ext cx="902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Position</a:t>
              </a:r>
            </a:p>
          </p:txBody>
        </p:sp>
        <p:sp>
          <p:nvSpPr>
            <p:cNvPr id="86021" name="Line 1029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2" name="Text Box 1030"/>
            <p:cNvSpPr txBox="1">
              <a:spLocks noChangeArrowheads="1"/>
            </p:cNvSpPr>
            <p:nvPr/>
          </p:nvSpPr>
          <p:spPr bwMode="auto">
            <a:xfrm>
              <a:off x="1200" y="3840"/>
              <a:ext cx="517" cy="34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  <p:sp>
          <p:nvSpPr>
            <p:cNvPr id="86023" name="Line 1031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4" name="Line 1032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5" name="Line 1033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6" name="Line 1034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7" name="Line 1035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8" name="Line 1036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9" name="Line 1037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0" name="Line 1038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1" name="Line 1039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3" name="Line 1041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4" name="Line 1042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5" name="Line 1043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6" name="Line 1044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7" name="Line 1045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8" name="Line 1046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045" name="Freeform 1053"/>
          <p:cNvSpPr>
            <a:spLocks/>
          </p:cNvSpPr>
          <p:nvPr/>
        </p:nvSpPr>
        <p:spPr bwMode="auto">
          <a:xfrm>
            <a:off x="1219200" y="963083"/>
            <a:ext cx="6858000" cy="3937000"/>
          </a:xfrm>
          <a:custGeom>
            <a:avLst/>
            <a:gdLst/>
            <a:ahLst/>
            <a:cxnLst>
              <a:cxn ang="0">
                <a:pos x="0" y="2920"/>
              </a:cxn>
              <a:cxn ang="0">
                <a:pos x="480" y="2824"/>
              </a:cxn>
              <a:cxn ang="0">
                <a:pos x="1440" y="2008"/>
              </a:cxn>
              <a:cxn ang="0">
                <a:pos x="2400" y="568"/>
              </a:cxn>
              <a:cxn ang="0">
                <a:pos x="3168" y="88"/>
              </a:cxn>
              <a:cxn ang="0">
                <a:pos x="3744" y="40"/>
              </a:cxn>
            </a:cxnLst>
            <a:rect l="0" t="0" r="r" b="b"/>
            <a:pathLst>
              <a:path w="3744" h="2976">
                <a:moveTo>
                  <a:pt x="0" y="2920"/>
                </a:moveTo>
                <a:cubicBezTo>
                  <a:pt x="120" y="2948"/>
                  <a:pt x="240" y="2976"/>
                  <a:pt x="480" y="2824"/>
                </a:cubicBezTo>
                <a:cubicBezTo>
                  <a:pt x="720" y="2672"/>
                  <a:pt x="1120" y="2384"/>
                  <a:pt x="1440" y="2008"/>
                </a:cubicBezTo>
                <a:cubicBezTo>
                  <a:pt x="1760" y="1632"/>
                  <a:pt x="2112" y="888"/>
                  <a:pt x="2400" y="568"/>
                </a:cubicBezTo>
                <a:cubicBezTo>
                  <a:pt x="2688" y="248"/>
                  <a:pt x="2944" y="176"/>
                  <a:pt x="3168" y="88"/>
                </a:cubicBezTo>
                <a:cubicBezTo>
                  <a:pt x="3392" y="0"/>
                  <a:pt x="3568" y="20"/>
                  <a:pt x="3744" y="4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790700"/>
            <a:ext cx="45079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/>
              <a:t>Whiteboards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Line 2"/>
          <p:cNvSpPr>
            <a:spLocks noChangeShapeType="1"/>
          </p:cNvSpPr>
          <p:nvPr/>
        </p:nvSpPr>
        <p:spPr bwMode="auto">
          <a:xfrm>
            <a:off x="1138238" y="1397000"/>
            <a:ext cx="0" cy="383249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1123950" y="32385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981200" y="5290344"/>
            <a:ext cx="821443" cy="46166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 flipV="1">
            <a:off x="190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266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 flipV="1">
            <a:off x="342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 flipV="1">
            <a:off x="419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 flipV="1">
            <a:off x="4953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 flipV="1">
            <a:off x="571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 flipV="1">
            <a:off x="647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 flipV="1">
            <a:off x="723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 flipV="1">
            <a:off x="800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990600" y="459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990600" y="395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>
            <a:off x="990600" y="5207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>
            <a:off x="990600" y="268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990600" y="205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>
            <a:off x="990600" y="141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184150" y="1206501"/>
            <a:ext cx="7296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101397" name="Text Box 21"/>
          <p:cNvSpPr txBox="1">
            <a:spLocks noChangeArrowheads="1"/>
          </p:cNvSpPr>
          <p:nvPr/>
        </p:nvSpPr>
        <p:spPr bwMode="auto">
          <a:xfrm>
            <a:off x="762001" y="79375"/>
            <a:ext cx="7467599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What direction is it going? Is it speeding up, or slowing down? State whether the acceleration is + or -</a:t>
            </a:r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152401" y="2984501"/>
            <a:ext cx="97174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228600" y="4953001"/>
            <a:ext cx="64787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2743200" y="55245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5" name="Line 29"/>
          <p:cNvSpPr>
            <a:spLocks noChangeShapeType="1"/>
          </p:cNvSpPr>
          <p:nvPr/>
        </p:nvSpPr>
        <p:spPr bwMode="auto">
          <a:xfrm flipV="1">
            <a:off x="1066800" y="2476500"/>
            <a:ext cx="6934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Line 2"/>
          <p:cNvSpPr>
            <a:spLocks noChangeShapeType="1"/>
          </p:cNvSpPr>
          <p:nvPr/>
        </p:nvSpPr>
        <p:spPr bwMode="auto">
          <a:xfrm>
            <a:off x="1138238" y="1397000"/>
            <a:ext cx="0" cy="383249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1123950" y="32385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981200" y="5290344"/>
            <a:ext cx="821443" cy="46166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 flipV="1">
            <a:off x="190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266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 flipV="1">
            <a:off x="342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 flipV="1">
            <a:off x="419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 flipV="1">
            <a:off x="4953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 flipV="1">
            <a:off x="571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 flipV="1">
            <a:off x="647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 flipV="1">
            <a:off x="723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 flipV="1">
            <a:off x="800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990600" y="459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990600" y="395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>
            <a:off x="990600" y="5207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>
            <a:off x="990600" y="268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990600" y="205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>
            <a:off x="990600" y="141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184150" y="1206501"/>
            <a:ext cx="7296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101397" name="Text Box 21"/>
          <p:cNvSpPr txBox="1">
            <a:spLocks noChangeArrowheads="1"/>
          </p:cNvSpPr>
          <p:nvPr/>
        </p:nvSpPr>
        <p:spPr bwMode="auto">
          <a:xfrm>
            <a:off x="762001" y="79375"/>
            <a:ext cx="7467599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What direction is it going? Is it speeding up, or slowing down? State whether the acceleration is + or -</a:t>
            </a:r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152401" y="2984501"/>
            <a:ext cx="97174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228600" y="4953001"/>
            <a:ext cx="64787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2743200" y="55245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5" name="Line 29"/>
          <p:cNvSpPr>
            <a:spLocks noChangeShapeType="1"/>
          </p:cNvSpPr>
          <p:nvPr/>
        </p:nvSpPr>
        <p:spPr bwMode="auto">
          <a:xfrm flipV="1">
            <a:off x="1143000" y="4305300"/>
            <a:ext cx="6858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Line 2"/>
          <p:cNvSpPr>
            <a:spLocks noChangeShapeType="1"/>
          </p:cNvSpPr>
          <p:nvPr/>
        </p:nvSpPr>
        <p:spPr bwMode="auto">
          <a:xfrm>
            <a:off x="1138238" y="1397000"/>
            <a:ext cx="0" cy="383249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1123950" y="32385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981200" y="5290344"/>
            <a:ext cx="821443" cy="46166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 flipV="1">
            <a:off x="190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266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 flipV="1">
            <a:off x="342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 flipV="1">
            <a:off x="419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 flipV="1">
            <a:off x="4953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 flipV="1">
            <a:off x="571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 flipV="1">
            <a:off x="647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 flipV="1">
            <a:off x="723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 flipV="1">
            <a:off x="800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990600" y="459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990600" y="395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>
            <a:off x="990600" y="5207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>
            <a:off x="990600" y="268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990600" y="205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>
            <a:off x="990600" y="141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184150" y="1206501"/>
            <a:ext cx="7296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101397" name="Text Box 21"/>
          <p:cNvSpPr txBox="1">
            <a:spLocks noChangeArrowheads="1"/>
          </p:cNvSpPr>
          <p:nvPr/>
        </p:nvSpPr>
        <p:spPr bwMode="auto">
          <a:xfrm>
            <a:off x="762001" y="79375"/>
            <a:ext cx="7467599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What direction is it going? Is it speeding up, or slowing down? State whether the acceleration is + or -</a:t>
            </a:r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152401" y="2984501"/>
            <a:ext cx="97174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228600" y="4953001"/>
            <a:ext cx="64787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2743200" y="55245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5" name="Line 29"/>
          <p:cNvSpPr>
            <a:spLocks noChangeShapeType="1"/>
          </p:cNvSpPr>
          <p:nvPr/>
        </p:nvSpPr>
        <p:spPr bwMode="auto">
          <a:xfrm flipV="1">
            <a:off x="1143000" y="3238500"/>
            <a:ext cx="685800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Line 2"/>
          <p:cNvSpPr>
            <a:spLocks noChangeShapeType="1"/>
          </p:cNvSpPr>
          <p:nvPr/>
        </p:nvSpPr>
        <p:spPr bwMode="auto">
          <a:xfrm>
            <a:off x="1138238" y="1397000"/>
            <a:ext cx="0" cy="383249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1123950" y="32385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981200" y="5290344"/>
            <a:ext cx="821443" cy="46166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 flipV="1">
            <a:off x="190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266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 flipV="1">
            <a:off x="342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 flipV="1">
            <a:off x="419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 flipV="1">
            <a:off x="4953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 flipV="1">
            <a:off x="571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 flipV="1">
            <a:off x="647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 flipV="1">
            <a:off x="723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 flipV="1">
            <a:off x="800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990600" y="459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990600" y="395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>
            <a:off x="990600" y="5207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>
            <a:off x="990600" y="268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990600" y="205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>
            <a:off x="990600" y="141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184150" y="1206501"/>
            <a:ext cx="7296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152401" y="2984501"/>
            <a:ext cx="97174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228600" y="4953001"/>
            <a:ext cx="64787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2743200" y="55245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5" name="Line 29"/>
          <p:cNvSpPr>
            <a:spLocks noChangeShapeType="1"/>
          </p:cNvSpPr>
          <p:nvPr/>
        </p:nvSpPr>
        <p:spPr bwMode="auto">
          <a:xfrm flipV="1">
            <a:off x="1066800" y="1409700"/>
            <a:ext cx="678180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762001" y="79375"/>
            <a:ext cx="7467599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What direction is it going? Is it speeding up, or slowing down? State whether the acceleration is + or -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Line 2"/>
          <p:cNvSpPr>
            <a:spLocks noChangeShapeType="1"/>
          </p:cNvSpPr>
          <p:nvPr/>
        </p:nvSpPr>
        <p:spPr bwMode="auto">
          <a:xfrm>
            <a:off x="1138238" y="1397000"/>
            <a:ext cx="0" cy="383249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1123950" y="32385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981200" y="5290344"/>
            <a:ext cx="821443" cy="46166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 flipV="1">
            <a:off x="190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266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 flipV="1">
            <a:off x="342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 flipV="1">
            <a:off x="419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 flipV="1">
            <a:off x="4953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 flipV="1">
            <a:off x="571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 flipV="1">
            <a:off x="647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 flipV="1">
            <a:off x="723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 flipV="1">
            <a:off x="800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990600" y="459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990600" y="395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>
            <a:off x="990600" y="5207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>
            <a:off x="990600" y="268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990600" y="205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>
            <a:off x="990600" y="141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184150" y="1206501"/>
            <a:ext cx="7296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152401" y="2984501"/>
            <a:ext cx="97174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228600" y="4953001"/>
            <a:ext cx="64787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2743200" y="55245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5" name="Line 29"/>
          <p:cNvSpPr>
            <a:spLocks noChangeShapeType="1"/>
          </p:cNvSpPr>
          <p:nvPr/>
        </p:nvSpPr>
        <p:spPr bwMode="auto">
          <a:xfrm flipV="1">
            <a:off x="1143000" y="1485900"/>
            <a:ext cx="6858000" cy="3657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762001" y="79375"/>
            <a:ext cx="7467599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What direction is it going? Is it speeding up, or slowing down? State whether the acceleration is + or -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Line 2"/>
          <p:cNvSpPr>
            <a:spLocks noChangeShapeType="1"/>
          </p:cNvSpPr>
          <p:nvPr/>
        </p:nvSpPr>
        <p:spPr bwMode="auto">
          <a:xfrm>
            <a:off x="1138238" y="1397000"/>
            <a:ext cx="0" cy="383249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1123950" y="32385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981200" y="5290344"/>
            <a:ext cx="821443" cy="46166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 flipV="1">
            <a:off x="190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266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 flipV="1">
            <a:off x="342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 flipV="1">
            <a:off x="419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 flipV="1">
            <a:off x="4953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 flipV="1">
            <a:off x="571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 flipV="1">
            <a:off x="647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 flipV="1">
            <a:off x="723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 flipV="1">
            <a:off x="800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990600" y="459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990600" y="395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>
            <a:off x="990600" y="5207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>
            <a:off x="990600" y="268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990600" y="205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>
            <a:off x="990600" y="141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184150" y="1206501"/>
            <a:ext cx="7296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152401" y="2984501"/>
            <a:ext cx="97174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228600" y="4953001"/>
            <a:ext cx="64787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2743200" y="55245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5" name="Line 29"/>
          <p:cNvSpPr>
            <a:spLocks noChangeShapeType="1"/>
          </p:cNvSpPr>
          <p:nvPr/>
        </p:nvSpPr>
        <p:spPr bwMode="auto">
          <a:xfrm>
            <a:off x="1143000" y="1485900"/>
            <a:ext cx="68580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762001" y="79375"/>
            <a:ext cx="7467599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What direction is it going? Is it speeding up, or slowing down? State whether the acceleration is + or -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Line 2"/>
          <p:cNvSpPr>
            <a:spLocks noChangeShapeType="1"/>
          </p:cNvSpPr>
          <p:nvPr/>
        </p:nvSpPr>
        <p:spPr bwMode="auto">
          <a:xfrm>
            <a:off x="1138238" y="1397000"/>
            <a:ext cx="0" cy="383249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1123950" y="32385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981200" y="5290344"/>
            <a:ext cx="821443" cy="46166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 flipV="1">
            <a:off x="190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266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 flipV="1">
            <a:off x="342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 flipV="1">
            <a:off x="419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 flipV="1">
            <a:off x="4953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 flipV="1">
            <a:off x="571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 flipV="1">
            <a:off x="647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 flipV="1">
            <a:off x="723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 flipV="1">
            <a:off x="800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990600" y="459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990600" y="395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>
            <a:off x="990600" y="5207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>
            <a:off x="990600" y="268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990600" y="205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>
            <a:off x="990600" y="141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184150" y="1206501"/>
            <a:ext cx="7296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152401" y="2984501"/>
            <a:ext cx="97174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228600" y="4953001"/>
            <a:ext cx="64787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2743200" y="55245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5" name="Line 29"/>
          <p:cNvSpPr>
            <a:spLocks noChangeShapeType="1"/>
          </p:cNvSpPr>
          <p:nvPr/>
        </p:nvSpPr>
        <p:spPr bwMode="auto">
          <a:xfrm>
            <a:off x="1143000" y="3238500"/>
            <a:ext cx="68580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762001" y="79375"/>
            <a:ext cx="7467599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What direction is it going? Is it speeding up, or slowing down? State whether the acceleration is + or 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476250" y="571500"/>
            <a:ext cx="7829550" cy="4897439"/>
            <a:chOff x="192" y="528"/>
            <a:chExt cx="4932" cy="3702"/>
          </a:xfrm>
        </p:grpSpPr>
        <p:sp>
          <p:nvSpPr>
            <p:cNvPr id="74755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56" name="Text Box 4"/>
            <p:cNvSpPr txBox="1">
              <a:spLocks noChangeArrowheads="1"/>
            </p:cNvSpPr>
            <p:nvPr/>
          </p:nvSpPr>
          <p:spPr bwMode="auto">
            <a:xfrm rot="16200000">
              <a:off x="-525" y="2513"/>
              <a:ext cx="1818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74757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58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9" cy="34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74759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0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1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2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3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4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5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6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7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68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4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74769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70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71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72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73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74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75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62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2117725" y="25136"/>
            <a:ext cx="389061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74779" name="Freeform 27"/>
          <p:cNvSpPr>
            <a:spLocks/>
          </p:cNvSpPr>
          <p:nvPr/>
        </p:nvSpPr>
        <p:spPr bwMode="auto">
          <a:xfrm>
            <a:off x="1219200" y="571500"/>
            <a:ext cx="6781800" cy="4254500"/>
          </a:xfrm>
          <a:custGeom>
            <a:avLst/>
            <a:gdLst/>
            <a:ahLst/>
            <a:cxnLst>
              <a:cxn ang="0">
                <a:pos x="0" y="3216"/>
              </a:cxn>
              <a:cxn ang="0">
                <a:pos x="480" y="3120"/>
              </a:cxn>
              <a:cxn ang="0">
                <a:pos x="960" y="2784"/>
              </a:cxn>
              <a:cxn ang="0">
                <a:pos x="1440" y="2208"/>
              </a:cxn>
              <a:cxn ang="0">
                <a:pos x="1920" y="1344"/>
              </a:cxn>
              <a:cxn ang="0">
                <a:pos x="2304" y="0"/>
              </a:cxn>
            </a:cxnLst>
            <a:rect l="0" t="0" r="r" b="b"/>
            <a:pathLst>
              <a:path w="2304" h="3216">
                <a:moveTo>
                  <a:pt x="0" y="3216"/>
                </a:moveTo>
                <a:cubicBezTo>
                  <a:pt x="160" y="3204"/>
                  <a:pt x="320" y="3192"/>
                  <a:pt x="480" y="3120"/>
                </a:cubicBezTo>
                <a:cubicBezTo>
                  <a:pt x="640" y="3048"/>
                  <a:pt x="800" y="2936"/>
                  <a:pt x="960" y="2784"/>
                </a:cubicBezTo>
                <a:cubicBezTo>
                  <a:pt x="1120" y="2632"/>
                  <a:pt x="1280" y="2448"/>
                  <a:pt x="1440" y="2208"/>
                </a:cubicBezTo>
                <a:cubicBezTo>
                  <a:pt x="1600" y="1968"/>
                  <a:pt x="1776" y="1712"/>
                  <a:pt x="1920" y="1344"/>
                </a:cubicBezTo>
                <a:cubicBezTo>
                  <a:pt x="2064" y="976"/>
                  <a:pt x="2184" y="488"/>
                  <a:pt x="2304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Line 2"/>
          <p:cNvSpPr>
            <a:spLocks noChangeShapeType="1"/>
          </p:cNvSpPr>
          <p:nvPr/>
        </p:nvSpPr>
        <p:spPr bwMode="auto">
          <a:xfrm>
            <a:off x="1138238" y="1397000"/>
            <a:ext cx="0" cy="383249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1123950" y="3238500"/>
            <a:ext cx="708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981200" y="5290344"/>
            <a:ext cx="821443" cy="46166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 flipV="1">
            <a:off x="190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V="1">
            <a:off x="266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 flipV="1">
            <a:off x="342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 flipV="1">
            <a:off x="419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 flipV="1">
            <a:off x="4953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 flipV="1">
            <a:off x="5715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 flipV="1">
            <a:off x="6477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 flipV="1">
            <a:off x="7239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 flipV="1">
            <a:off x="8001000" y="1397001"/>
            <a:ext cx="0" cy="38933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990600" y="459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990600" y="395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>
            <a:off x="990600" y="5207000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>
            <a:off x="990600" y="268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990600" y="2051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>
            <a:off x="990600" y="1416844"/>
            <a:ext cx="7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184150" y="1206501"/>
            <a:ext cx="7296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+ V</a:t>
            </a:r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152401" y="2984501"/>
            <a:ext cx="97174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0 m/s</a:t>
            </a:r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228600" y="4953001"/>
            <a:ext cx="64787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- V</a:t>
            </a:r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2743200" y="55245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5" name="Line 29"/>
          <p:cNvSpPr>
            <a:spLocks noChangeShapeType="1"/>
          </p:cNvSpPr>
          <p:nvPr/>
        </p:nvSpPr>
        <p:spPr bwMode="auto">
          <a:xfrm>
            <a:off x="1143000" y="1409700"/>
            <a:ext cx="6858000" cy="3810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762001" y="79375"/>
            <a:ext cx="7467599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What direction is it going? Is it speeding up, or slowing down? State whether the acceleration is + or -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476250" y="571500"/>
            <a:ext cx="7829550" cy="4897439"/>
            <a:chOff x="192" y="528"/>
            <a:chExt cx="4932" cy="3702"/>
          </a:xfrm>
        </p:grpSpPr>
        <p:sp>
          <p:nvSpPr>
            <p:cNvPr id="75779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0" name="Text Box 4"/>
            <p:cNvSpPr txBox="1">
              <a:spLocks noChangeArrowheads="1"/>
            </p:cNvSpPr>
            <p:nvPr/>
          </p:nvSpPr>
          <p:spPr bwMode="auto">
            <a:xfrm rot="16200000">
              <a:off x="-525" y="2513"/>
              <a:ext cx="1818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75781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2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9" cy="34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75783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5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6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7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4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75793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5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6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7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8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799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62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75801" name="Freeform 25"/>
          <p:cNvSpPr>
            <a:spLocks/>
          </p:cNvSpPr>
          <p:nvPr/>
        </p:nvSpPr>
        <p:spPr bwMode="auto">
          <a:xfrm>
            <a:off x="1219200" y="1524000"/>
            <a:ext cx="6858000" cy="3302000"/>
          </a:xfrm>
          <a:custGeom>
            <a:avLst/>
            <a:gdLst/>
            <a:ahLst/>
            <a:cxnLst>
              <a:cxn ang="0">
                <a:pos x="0" y="2496"/>
              </a:cxn>
              <a:cxn ang="0">
                <a:pos x="1920" y="624"/>
              </a:cxn>
              <a:cxn ang="0">
                <a:pos x="2880" y="144"/>
              </a:cxn>
              <a:cxn ang="0">
                <a:pos x="4320" y="0"/>
              </a:cxn>
            </a:cxnLst>
            <a:rect l="0" t="0" r="r" b="b"/>
            <a:pathLst>
              <a:path w="4320" h="2496">
                <a:moveTo>
                  <a:pt x="0" y="2496"/>
                </a:moveTo>
                <a:cubicBezTo>
                  <a:pt x="720" y="1756"/>
                  <a:pt x="1440" y="1016"/>
                  <a:pt x="1920" y="624"/>
                </a:cubicBezTo>
                <a:cubicBezTo>
                  <a:pt x="2400" y="232"/>
                  <a:pt x="2480" y="248"/>
                  <a:pt x="2880" y="144"/>
                </a:cubicBezTo>
                <a:cubicBezTo>
                  <a:pt x="3280" y="40"/>
                  <a:pt x="3800" y="20"/>
                  <a:pt x="4320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2117725" y="25136"/>
            <a:ext cx="389061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476250" y="571500"/>
            <a:ext cx="7829550" cy="4897439"/>
            <a:chOff x="192" y="528"/>
            <a:chExt cx="4932" cy="3702"/>
          </a:xfrm>
        </p:grpSpPr>
        <p:sp>
          <p:nvSpPr>
            <p:cNvPr id="78851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2" name="Text Box 4"/>
            <p:cNvSpPr txBox="1">
              <a:spLocks noChangeArrowheads="1"/>
            </p:cNvSpPr>
            <p:nvPr/>
          </p:nvSpPr>
          <p:spPr bwMode="auto">
            <a:xfrm rot="16200000">
              <a:off x="-525" y="2513"/>
              <a:ext cx="1818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78853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4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9" cy="34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78855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6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7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9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0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1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2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3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4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4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78865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6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7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8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9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70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71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62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2117725" y="25136"/>
            <a:ext cx="389061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78874" name="Freeform 26"/>
          <p:cNvSpPr>
            <a:spLocks/>
          </p:cNvSpPr>
          <p:nvPr/>
        </p:nvSpPr>
        <p:spPr bwMode="auto">
          <a:xfrm>
            <a:off x="1219200" y="1079500"/>
            <a:ext cx="6858000" cy="375708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0" y="1920"/>
              </a:cxn>
              <a:cxn ang="0">
                <a:pos x="1920" y="2688"/>
              </a:cxn>
              <a:cxn ang="0">
                <a:pos x="3120" y="2832"/>
              </a:cxn>
            </a:cxnLst>
            <a:rect l="0" t="0" r="r" b="b"/>
            <a:pathLst>
              <a:path w="3120" h="2840">
                <a:moveTo>
                  <a:pt x="0" y="0"/>
                </a:moveTo>
                <a:cubicBezTo>
                  <a:pt x="320" y="736"/>
                  <a:pt x="640" y="1472"/>
                  <a:pt x="960" y="1920"/>
                </a:cubicBezTo>
                <a:cubicBezTo>
                  <a:pt x="1280" y="2368"/>
                  <a:pt x="1560" y="2536"/>
                  <a:pt x="1920" y="2688"/>
                </a:cubicBezTo>
                <a:cubicBezTo>
                  <a:pt x="2280" y="2840"/>
                  <a:pt x="2700" y="2836"/>
                  <a:pt x="3120" y="283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476250" y="571500"/>
            <a:ext cx="7829550" cy="4897439"/>
            <a:chOff x="192" y="528"/>
            <a:chExt cx="4932" cy="3702"/>
          </a:xfrm>
        </p:grpSpPr>
        <p:sp>
          <p:nvSpPr>
            <p:cNvPr id="79875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76" name="Text Box 4"/>
            <p:cNvSpPr txBox="1">
              <a:spLocks noChangeArrowheads="1"/>
            </p:cNvSpPr>
            <p:nvPr/>
          </p:nvSpPr>
          <p:spPr bwMode="auto">
            <a:xfrm rot="16200000">
              <a:off x="-525" y="2513"/>
              <a:ext cx="1818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79877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78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9" cy="34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79879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1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2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3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4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5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6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7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4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79889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0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1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2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3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4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895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62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2117725" y="25136"/>
            <a:ext cx="389061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79898" name="Freeform 26"/>
          <p:cNvSpPr>
            <a:spLocks/>
          </p:cNvSpPr>
          <p:nvPr/>
        </p:nvSpPr>
        <p:spPr bwMode="auto">
          <a:xfrm>
            <a:off x="1219200" y="1037167"/>
            <a:ext cx="6858000" cy="2645833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488" y="32"/>
              </a:cxn>
              <a:cxn ang="0">
                <a:pos x="2400" y="224"/>
              </a:cxn>
              <a:cxn ang="0">
                <a:pos x="3360" y="848"/>
              </a:cxn>
              <a:cxn ang="0">
                <a:pos x="4320" y="2000"/>
              </a:cxn>
            </a:cxnLst>
            <a:rect l="0" t="0" r="r" b="b"/>
            <a:pathLst>
              <a:path w="4320" h="2000">
                <a:moveTo>
                  <a:pt x="0" y="32"/>
                </a:moveTo>
                <a:cubicBezTo>
                  <a:pt x="544" y="16"/>
                  <a:pt x="1088" y="0"/>
                  <a:pt x="1488" y="32"/>
                </a:cubicBezTo>
                <a:cubicBezTo>
                  <a:pt x="1888" y="64"/>
                  <a:pt x="2088" y="88"/>
                  <a:pt x="2400" y="224"/>
                </a:cubicBezTo>
                <a:cubicBezTo>
                  <a:pt x="2712" y="360"/>
                  <a:pt x="3040" y="552"/>
                  <a:pt x="3360" y="848"/>
                </a:cubicBezTo>
                <a:cubicBezTo>
                  <a:pt x="3680" y="1144"/>
                  <a:pt x="4000" y="1572"/>
                  <a:pt x="4320" y="200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476250" y="571500"/>
            <a:ext cx="7829550" cy="4897439"/>
            <a:chOff x="192" y="528"/>
            <a:chExt cx="4932" cy="3702"/>
          </a:xfrm>
        </p:grpSpPr>
        <p:sp>
          <p:nvSpPr>
            <p:cNvPr id="80899" name="Line 3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0" name="Text Box 4"/>
            <p:cNvSpPr txBox="1">
              <a:spLocks noChangeArrowheads="1"/>
            </p:cNvSpPr>
            <p:nvPr/>
          </p:nvSpPr>
          <p:spPr bwMode="auto">
            <a:xfrm rot="16200000">
              <a:off x="-525" y="2513"/>
              <a:ext cx="1818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2" name="Text Box 6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9" cy="34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80903" name="Line 7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4" name="Line 8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5" name="Line 9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6" name="Line 10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7" name="Line 11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8" name="Line 12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09" name="Line 13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0" name="Line 14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1" name="Line 15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2" name="Text Box 16"/>
            <p:cNvSpPr txBox="1">
              <a:spLocks noChangeArrowheads="1"/>
            </p:cNvSpPr>
            <p:nvPr/>
          </p:nvSpPr>
          <p:spPr bwMode="auto">
            <a:xfrm>
              <a:off x="2956" y="3834"/>
              <a:ext cx="374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80913" name="Line 17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4" name="Line 18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5" name="Line 19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6" name="Line 20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7" name="Line 21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8" name="Line 22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919" name="Text Box 23"/>
            <p:cNvSpPr txBox="1">
              <a:spLocks noChangeArrowheads="1"/>
            </p:cNvSpPr>
            <p:nvPr/>
          </p:nvSpPr>
          <p:spPr bwMode="auto">
            <a:xfrm>
              <a:off x="192" y="1194"/>
              <a:ext cx="462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2117725" y="25136"/>
            <a:ext cx="389061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80922" name="Freeform 26"/>
          <p:cNvSpPr>
            <a:spLocks/>
          </p:cNvSpPr>
          <p:nvPr/>
        </p:nvSpPr>
        <p:spPr bwMode="auto">
          <a:xfrm>
            <a:off x="1295400" y="1714500"/>
            <a:ext cx="5257800" cy="3175000"/>
          </a:xfrm>
          <a:custGeom>
            <a:avLst/>
            <a:gdLst/>
            <a:ahLst/>
            <a:cxnLst>
              <a:cxn ang="0">
                <a:pos x="0" y="2400"/>
              </a:cxn>
              <a:cxn ang="0">
                <a:pos x="480" y="480"/>
              </a:cxn>
              <a:cxn ang="0">
                <a:pos x="1008" y="0"/>
              </a:cxn>
              <a:cxn ang="0">
                <a:pos x="1440" y="480"/>
              </a:cxn>
              <a:cxn ang="0">
                <a:pos x="1920" y="2352"/>
              </a:cxn>
            </a:cxnLst>
            <a:rect l="0" t="0" r="r" b="b"/>
            <a:pathLst>
              <a:path w="1920" h="2400">
                <a:moveTo>
                  <a:pt x="0" y="2400"/>
                </a:moveTo>
                <a:cubicBezTo>
                  <a:pt x="156" y="1640"/>
                  <a:pt x="312" y="880"/>
                  <a:pt x="480" y="480"/>
                </a:cubicBezTo>
                <a:cubicBezTo>
                  <a:pt x="648" y="80"/>
                  <a:pt x="848" y="0"/>
                  <a:pt x="1008" y="0"/>
                </a:cubicBezTo>
                <a:cubicBezTo>
                  <a:pt x="1168" y="0"/>
                  <a:pt x="1288" y="88"/>
                  <a:pt x="1440" y="480"/>
                </a:cubicBezTo>
                <a:cubicBezTo>
                  <a:pt x="1592" y="872"/>
                  <a:pt x="1756" y="1612"/>
                  <a:pt x="1920" y="235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1026"/>
          <p:cNvGrpSpPr>
            <a:grpSpLocks/>
          </p:cNvGrpSpPr>
          <p:nvPr/>
        </p:nvGrpSpPr>
        <p:grpSpPr bwMode="auto">
          <a:xfrm>
            <a:off x="476250" y="571500"/>
            <a:ext cx="7829550" cy="4897439"/>
            <a:chOff x="192" y="528"/>
            <a:chExt cx="4932" cy="3702"/>
          </a:xfrm>
        </p:grpSpPr>
        <p:sp>
          <p:nvSpPr>
            <p:cNvPr id="86019" name="Line 1027"/>
            <p:cNvSpPr>
              <a:spLocks noChangeShapeType="1"/>
            </p:cNvSpPr>
            <p:nvPr/>
          </p:nvSpPr>
          <p:spPr bwMode="auto">
            <a:xfrm>
              <a:off x="669" y="529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0" name="Text Box 1028"/>
            <p:cNvSpPr txBox="1">
              <a:spLocks noChangeArrowheads="1"/>
            </p:cNvSpPr>
            <p:nvPr/>
          </p:nvSpPr>
          <p:spPr bwMode="auto">
            <a:xfrm rot="16200000">
              <a:off x="-525" y="2513"/>
              <a:ext cx="1818" cy="291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Position in meters</a:t>
              </a:r>
            </a:p>
          </p:txBody>
        </p:sp>
        <p:sp>
          <p:nvSpPr>
            <p:cNvPr id="86021" name="Line 1029"/>
            <p:cNvSpPr>
              <a:spLocks noChangeShapeType="1"/>
            </p:cNvSpPr>
            <p:nvPr/>
          </p:nvSpPr>
          <p:spPr bwMode="auto">
            <a:xfrm>
              <a:off x="660" y="3780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2" name="Text Box 1030"/>
            <p:cNvSpPr txBox="1">
              <a:spLocks noChangeArrowheads="1"/>
            </p:cNvSpPr>
            <p:nvPr/>
          </p:nvSpPr>
          <p:spPr bwMode="auto">
            <a:xfrm>
              <a:off x="1200" y="3840"/>
              <a:ext cx="1379" cy="34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Time in seconds</a:t>
              </a:r>
            </a:p>
          </p:txBody>
        </p:sp>
        <p:sp>
          <p:nvSpPr>
            <p:cNvPr id="86023" name="Line 1031"/>
            <p:cNvSpPr>
              <a:spLocks noChangeShapeType="1"/>
            </p:cNvSpPr>
            <p:nvPr/>
          </p:nvSpPr>
          <p:spPr bwMode="auto">
            <a:xfrm flipV="1">
              <a:off x="11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4" name="Line 1032"/>
            <p:cNvSpPr>
              <a:spLocks noChangeShapeType="1"/>
            </p:cNvSpPr>
            <p:nvPr/>
          </p:nvSpPr>
          <p:spPr bwMode="auto">
            <a:xfrm flipV="1">
              <a:off x="16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5" name="Line 1033"/>
            <p:cNvSpPr>
              <a:spLocks noChangeShapeType="1"/>
            </p:cNvSpPr>
            <p:nvPr/>
          </p:nvSpPr>
          <p:spPr bwMode="auto">
            <a:xfrm flipV="1">
              <a:off x="21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6" name="Line 1034"/>
            <p:cNvSpPr>
              <a:spLocks noChangeShapeType="1"/>
            </p:cNvSpPr>
            <p:nvPr/>
          </p:nvSpPr>
          <p:spPr bwMode="auto">
            <a:xfrm flipV="1">
              <a:off x="25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7" name="Line 1035"/>
            <p:cNvSpPr>
              <a:spLocks noChangeShapeType="1"/>
            </p:cNvSpPr>
            <p:nvPr/>
          </p:nvSpPr>
          <p:spPr bwMode="auto">
            <a:xfrm flipV="1">
              <a:off x="307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8" name="Line 1036"/>
            <p:cNvSpPr>
              <a:spLocks noChangeShapeType="1"/>
            </p:cNvSpPr>
            <p:nvPr/>
          </p:nvSpPr>
          <p:spPr bwMode="auto">
            <a:xfrm flipV="1">
              <a:off x="355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9" name="Line 1037"/>
            <p:cNvSpPr>
              <a:spLocks noChangeShapeType="1"/>
            </p:cNvSpPr>
            <p:nvPr/>
          </p:nvSpPr>
          <p:spPr bwMode="auto">
            <a:xfrm flipV="1">
              <a:off x="403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0" name="Line 1038"/>
            <p:cNvSpPr>
              <a:spLocks noChangeShapeType="1"/>
            </p:cNvSpPr>
            <p:nvPr/>
          </p:nvSpPr>
          <p:spPr bwMode="auto">
            <a:xfrm flipV="1">
              <a:off x="451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1" name="Line 1039"/>
            <p:cNvSpPr>
              <a:spLocks noChangeShapeType="1"/>
            </p:cNvSpPr>
            <p:nvPr/>
          </p:nvSpPr>
          <p:spPr bwMode="auto">
            <a:xfrm flipV="1">
              <a:off x="4992" y="528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2" name="Text Box 1040"/>
            <p:cNvSpPr txBox="1">
              <a:spLocks noChangeArrowheads="1"/>
            </p:cNvSpPr>
            <p:nvPr/>
          </p:nvSpPr>
          <p:spPr bwMode="auto">
            <a:xfrm>
              <a:off x="2956" y="3834"/>
              <a:ext cx="374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s</a:t>
              </a:r>
            </a:p>
          </p:txBody>
        </p:sp>
        <p:sp>
          <p:nvSpPr>
            <p:cNvPr id="86033" name="Line 1041"/>
            <p:cNvSpPr>
              <a:spLocks noChangeShapeType="1"/>
            </p:cNvSpPr>
            <p:nvPr/>
          </p:nvSpPr>
          <p:spPr bwMode="auto">
            <a:xfrm>
              <a:off x="576" y="33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4" name="Line 1042"/>
            <p:cNvSpPr>
              <a:spLocks noChangeShapeType="1"/>
            </p:cNvSpPr>
            <p:nvPr/>
          </p:nvSpPr>
          <p:spPr bwMode="auto">
            <a:xfrm>
              <a:off x="576" y="283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5" name="Line 1043"/>
            <p:cNvSpPr>
              <a:spLocks noChangeShapeType="1"/>
            </p:cNvSpPr>
            <p:nvPr/>
          </p:nvSpPr>
          <p:spPr bwMode="auto">
            <a:xfrm>
              <a:off x="576" y="235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6" name="Line 1044"/>
            <p:cNvSpPr>
              <a:spLocks noChangeShapeType="1"/>
            </p:cNvSpPr>
            <p:nvPr/>
          </p:nvSpPr>
          <p:spPr bwMode="auto">
            <a:xfrm>
              <a:off x="576" y="187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7" name="Line 1045"/>
            <p:cNvSpPr>
              <a:spLocks noChangeShapeType="1"/>
            </p:cNvSpPr>
            <p:nvPr/>
          </p:nvSpPr>
          <p:spPr bwMode="auto">
            <a:xfrm>
              <a:off x="576" y="139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8" name="Line 1046"/>
            <p:cNvSpPr>
              <a:spLocks noChangeShapeType="1"/>
            </p:cNvSpPr>
            <p:nvPr/>
          </p:nvSpPr>
          <p:spPr bwMode="auto">
            <a:xfrm>
              <a:off x="576" y="912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39" name="Text Box 1047"/>
            <p:cNvSpPr txBox="1">
              <a:spLocks noChangeArrowheads="1"/>
            </p:cNvSpPr>
            <p:nvPr/>
          </p:nvSpPr>
          <p:spPr bwMode="auto">
            <a:xfrm>
              <a:off x="192" y="1194"/>
              <a:ext cx="462" cy="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5 m</a:t>
              </a:r>
            </a:p>
          </p:txBody>
        </p:sp>
      </p:grpSp>
      <p:sp>
        <p:nvSpPr>
          <p:cNvPr id="86040" name="Text Box 1048"/>
          <p:cNvSpPr txBox="1">
            <a:spLocks noChangeArrowheads="1"/>
          </p:cNvSpPr>
          <p:nvPr/>
        </p:nvSpPr>
        <p:spPr bwMode="auto">
          <a:xfrm>
            <a:off x="2117725" y="25136"/>
            <a:ext cx="3890617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What’s going on here?</a:t>
            </a:r>
          </a:p>
        </p:txBody>
      </p:sp>
      <p:sp>
        <p:nvSpPr>
          <p:cNvPr id="86045" name="Freeform 1053"/>
          <p:cNvSpPr>
            <a:spLocks/>
          </p:cNvSpPr>
          <p:nvPr/>
        </p:nvSpPr>
        <p:spPr bwMode="auto">
          <a:xfrm>
            <a:off x="1219200" y="963083"/>
            <a:ext cx="6858000" cy="3937000"/>
          </a:xfrm>
          <a:custGeom>
            <a:avLst/>
            <a:gdLst/>
            <a:ahLst/>
            <a:cxnLst>
              <a:cxn ang="0">
                <a:pos x="0" y="2920"/>
              </a:cxn>
              <a:cxn ang="0">
                <a:pos x="480" y="2824"/>
              </a:cxn>
              <a:cxn ang="0">
                <a:pos x="1440" y="2008"/>
              </a:cxn>
              <a:cxn ang="0">
                <a:pos x="2400" y="568"/>
              </a:cxn>
              <a:cxn ang="0">
                <a:pos x="3168" y="88"/>
              </a:cxn>
              <a:cxn ang="0">
                <a:pos x="3744" y="40"/>
              </a:cxn>
            </a:cxnLst>
            <a:rect l="0" t="0" r="r" b="b"/>
            <a:pathLst>
              <a:path w="3744" h="2976">
                <a:moveTo>
                  <a:pt x="0" y="2920"/>
                </a:moveTo>
                <a:cubicBezTo>
                  <a:pt x="120" y="2948"/>
                  <a:pt x="240" y="2976"/>
                  <a:pt x="480" y="2824"/>
                </a:cubicBezTo>
                <a:cubicBezTo>
                  <a:pt x="720" y="2672"/>
                  <a:pt x="1120" y="2384"/>
                  <a:pt x="1440" y="2008"/>
                </a:cubicBezTo>
                <a:cubicBezTo>
                  <a:pt x="1760" y="1632"/>
                  <a:pt x="2112" y="888"/>
                  <a:pt x="2400" y="568"/>
                </a:cubicBezTo>
                <a:cubicBezTo>
                  <a:pt x="2688" y="248"/>
                  <a:pt x="2944" y="176"/>
                  <a:pt x="3168" y="88"/>
                </a:cubicBezTo>
                <a:cubicBezTo>
                  <a:pt x="3392" y="0"/>
                  <a:pt x="3568" y="20"/>
                  <a:pt x="3744" y="4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2339</TotalTime>
  <Words>713</Words>
  <Application>Microsoft Macintosh PowerPoint</Application>
  <PresentationFormat>On-screen Show (16:10)</PresentationFormat>
  <Paragraphs>164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153</cp:revision>
  <dcterms:created xsi:type="dcterms:W3CDTF">2001-03-01T17:38:38Z</dcterms:created>
  <dcterms:modified xsi:type="dcterms:W3CDTF">2020-10-04T20:21:01Z</dcterms:modified>
</cp:coreProperties>
</file>