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notesMasterIdLst>
    <p:notesMasterId r:id="rId13"/>
  </p:notesMasterIdLst>
  <p:sldIdLst>
    <p:sldId id="296" r:id="rId2"/>
    <p:sldId id="332" r:id="rId3"/>
    <p:sldId id="342" r:id="rId4"/>
    <p:sldId id="333" r:id="rId5"/>
    <p:sldId id="334" r:id="rId6"/>
    <p:sldId id="343" r:id="rId7"/>
    <p:sldId id="344" r:id="rId8"/>
    <p:sldId id="335" r:id="rId9"/>
    <p:sldId id="336" r:id="rId10"/>
    <p:sldId id="337" r:id="rId11"/>
    <p:sldId id="338" r:id="rId12"/>
  </p:sldIdLst>
  <p:sldSz cx="9144000" cy="5715000" type="screen16x10"/>
  <p:notesSz cx="6858000" cy="9144000"/>
  <p:defaultTextStyle>
    <a:defPPr>
      <a:defRPr lang="en-US"/>
    </a:defPPr>
    <a:lvl1pPr algn="l" rtl="0" fontAlgn="base">
      <a:spcBef>
        <a:spcPct val="0"/>
      </a:spcBef>
      <a:spcAft>
        <a:spcPct val="0"/>
      </a:spcAft>
      <a:defRPr sz="2800" kern="1200">
        <a:solidFill>
          <a:schemeClr val="tx1"/>
        </a:solidFill>
        <a:latin typeface="Times New Roman" charset="0"/>
        <a:ea typeface="+mn-ea"/>
        <a:cs typeface="+mn-cs"/>
      </a:defRPr>
    </a:lvl1pPr>
    <a:lvl2pPr marL="457200" algn="l" rtl="0" fontAlgn="base">
      <a:spcBef>
        <a:spcPct val="0"/>
      </a:spcBef>
      <a:spcAft>
        <a:spcPct val="0"/>
      </a:spcAft>
      <a:defRPr sz="2800" kern="1200">
        <a:solidFill>
          <a:schemeClr val="tx1"/>
        </a:solidFill>
        <a:latin typeface="Times New Roman" charset="0"/>
        <a:ea typeface="+mn-ea"/>
        <a:cs typeface="+mn-cs"/>
      </a:defRPr>
    </a:lvl2pPr>
    <a:lvl3pPr marL="914400" algn="l" rtl="0" fontAlgn="base">
      <a:spcBef>
        <a:spcPct val="0"/>
      </a:spcBef>
      <a:spcAft>
        <a:spcPct val="0"/>
      </a:spcAft>
      <a:defRPr sz="2800" kern="1200">
        <a:solidFill>
          <a:schemeClr val="tx1"/>
        </a:solidFill>
        <a:latin typeface="Times New Roman" charset="0"/>
        <a:ea typeface="+mn-ea"/>
        <a:cs typeface="+mn-cs"/>
      </a:defRPr>
    </a:lvl3pPr>
    <a:lvl4pPr marL="1371600" algn="l" rtl="0" fontAlgn="base">
      <a:spcBef>
        <a:spcPct val="0"/>
      </a:spcBef>
      <a:spcAft>
        <a:spcPct val="0"/>
      </a:spcAft>
      <a:defRPr sz="2800" kern="1200">
        <a:solidFill>
          <a:schemeClr val="tx1"/>
        </a:solidFill>
        <a:latin typeface="Times New Roman" charset="0"/>
        <a:ea typeface="+mn-ea"/>
        <a:cs typeface="+mn-cs"/>
      </a:defRPr>
    </a:lvl4pPr>
    <a:lvl5pPr marL="1828800" algn="l" rtl="0" fontAlgn="base">
      <a:spcBef>
        <a:spcPct val="0"/>
      </a:spcBef>
      <a:spcAft>
        <a:spcPct val="0"/>
      </a:spcAft>
      <a:defRPr sz="2800" kern="1200">
        <a:solidFill>
          <a:schemeClr val="tx1"/>
        </a:solidFill>
        <a:latin typeface="Times New Roman" charset="0"/>
        <a:ea typeface="+mn-ea"/>
        <a:cs typeface="+mn-cs"/>
      </a:defRPr>
    </a:lvl5pPr>
    <a:lvl6pPr marL="2286000" algn="l" defTabSz="457200" rtl="0" eaLnBrk="1" latinLnBrk="0" hangingPunct="1">
      <a:defRPr sz="2800" kern="1200">
        <a:solidFill>
          <a:schemeClr val="tx1"/>
        </a:solidFill>
        <a:latin typeface="Times New Roman" charset="0"/>
        <a:ea typeface="+mn-ea"/>
        <a:cs typeface="+mn-cs"/>
      </a:defRPr>
    </a:lvl6pPr>
    <a:lvl7pPr marL="2743200" algn="l" defTabSz="457200" rtl="0" eaLnBrk="1" latinLnBrk="0" hangingPunct="1">
      <a:defRPr sz="2800" kern="1200">
        <a:solidFill>
          <a:schemeClr val="tx1"/>
        </a:solidFill>
        <a:latin typeface="Times New Roman" charset="0"/>
        <a:ea typeface="+mn-ea"/>
        <a:cs typeface="+mn-cs"/>
      </a:defRPr>
    </a:lvl7pPr>
    <a:lvl8pPr marL="3200400" algn="l" defTabSz="457200" rtl="0" eaLnBrk="1" latinLnBrk="0" hangingPunct="1">
      <a:defRPr sz="2800" kern="1200">
        <a:solidFill>
          <a:schemeClr val="tx1"/>
        </a:solidFill>
        <a:latin typeface="Times New Roman" charset="0"/>
        <a:ea typeface="+mn-ea"/>
        <a:cs typeface="+mn-cs"/>
      </a:defRPr>
    </a:lvl8pPr>
    <a:lvl9pPr marL="3657600" algn="l" defTabSz="457200" rtl="0" eaLnBrk="1" latinLnBrk="0" hangingPunct="1">
      <a:defRPr sz="28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FFCCCC"/>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showOutlineIcons="0">
    <p:restoredLeft sz="15620"/>
    <p:restoredTop sz="94660"/>
  </p:normalViewPr>
  <p:slideViewPr>
    <p:cSldViewPr>
      <p:cViewPr>
        <p:scale>
          <a:sx n="100" d="100"/>
          <a:sy n="100" d="100"/>
        </p:scale>
        <p:origin x="-568" y="-296"/>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5222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3316" name="Rectangle 4"/>
          <p:cNvSpPr>
            <a:spLocks noChangeArrowheads="1" noTextEdit="1"/>
          </p:cNvSpPr>
          <p:nvPr>
            <p:ph type="sldImg" idx="2"/>
          </p:nvPr>
        </p:nvSpPr>
        <p:spPr bwMode="auto">
          <a:xfrm>
            <a:off x="685800" y="685800"/>
            <a:ext cx="5486400" cy="3429000"/>
          </a:xfrm>
          <a:prstGeom prst="rect">
            <a:avLst/>
          </a:prstGeom>
          <a:noFill/>
          <a:ln w="9525">
            <a:solidFill>
              <a:srgbClr val="000000"/>
            </a:solidFill>
            <a:miter lim="800000"/>
            <a:headEnd/>
            <a:tailEnd/>
          </a:ln>
        </p:spPr>
      </p:sp>
      <p:sp>
        <p:nvSpPr>
          <p:cNvPr id="5222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223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5223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FDA96B06-78D2-644D-92E9-CF0855CD6A2C}"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87B8B731-8316-6C48-8277-D776E897AFF6}"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E823E1E9-BBE7-0442-AE3B-692999029933}"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508000"/>
            <a:ext cx="1943100" cy="4572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508000"/>
            <a:ext cx="5676900" cy="4572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CF21BCAE-24DB-5B4E-BFAE-051812B5C147}"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CA5A4EE7-30BB-F143-9EE2-4C52F2BC1246}"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2DB7F503-9C67-714B-82EF-7F6D31AA3575}"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51000"/>
            <a:ext cx="38100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51000"/>
            <a:ext cx="38100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E44DFC65-7D4B-1649-964D-4BD701CD9869}"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5"/>
            <a:ext cx="8229600" cy="9525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21266944-6296-DE45-82FE-C934745E89CB}"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62900D3C-5D08-DF4C-9378-5D71833AF5D9}"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B6FFA9A3-F656-D34E-9954-290CF4879F35}"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1CFD095E-AA28-864E-8C2A-C454259B78F3}"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F14B6EC5-662B-774A-8A67-8601031762E1}"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CCCC"/>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508000"/>
            <a:ext cx="77724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651000"/>
            <a:ext cx="7772400" cy="3429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5207000"/>
            <a:ext cx="19050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5207000"/>
            <a:ext cx="28956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5207000"/>
            <a:ext cx="19050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8EAECB30-8FED-1F4C-8E27-2546964787D2}" type="slidenum">
              <a:rPr lang="en-US"/>
              <a:pPr/>
              <a:t>‹#›</a:t>
            </a:fld>
            <a:endParaRPr lang="en-US"/>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ctr" rtl="0" eaLnBrk="0" fontAlgn="base" hangingPunct="0">
        <a:spcBef>
          <a:spcPct val="0"/>
        </a:spcBef>
        <a:spcAft>
          <a:spcPct val="0"/>
        </a:spcAft>
        <a:defRPr sz="44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8" name="TextBox 1"/>
          <p:cNvSpPr txBox="1">
            <a:spLocks noChangeArrowheads="1"/>
          </p:cNvSpPr>
          <p:nvPr/>
        </p:nvSpPr>
        <p:spPr bwMode="auto">
          <a:xfrm>
            <a:off x="2209800" y="2247900"/>
            <a:ext cx="1899729" cy="523220"/>
          </a:xfrm>
          <a:prstGeom prst="rect">
            <a:avLst/>
          </a:prstGeom>
          <a:noFill/>
          <a:ln w="9525">
            <a:noFill/>
            <a:miter lim="800000"/>
            <a:headEnd/>
            <a:tailEnd/>
          </a:ln>
        </p:spPr>
        <p:txBody>
          <a:bodyPr wrap="none">
            <a:prstTxWarp prst="textNoShape">
              <a:avLst/>
            </a:prstTxWarp>
            <a:spAutoFit/>
          </a:bodyPr>
          <a:lstStyle/>
          <a:p>
            <a:r>
              <a:rPr lang="en-US" dirty="0" smtClean="0"/>
              <a:t>How Far III</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Text Box 3"/>
          <p:cNvSpPr txBox="1">
            <a:spLocks noChangeArrowheads="1"/>
          </p:cNvSpPr>
          <p:nvPr/>
        </p:nvSpPr>
        <p:spPr bwMode="auto">
          <a:xfrm>
            <a:off x="441325" y="4914900"/>
            <a:ext cx="3287979" cy="461665"/>
          </a:xfrm>
          <a:prstGeom prst="rect">
            <a:avLst/>
          </a:prstGeom>
          <a:noFill/>
          <a:ln w="25400">
            <a:noFill/>
            <a:miter lim="800000"/>
            <a:headEnd/>
            <a:tailEnd/>
          </a:ln>
        </p:spPr>
        <p:txBody>
          <a:bodyPr wrap="none">
            <a:prstTxWarp prst="textNoShape">
              <a:avLst/>
            </a:prstTxWarp>
            <a:spAutoFit/>
          </a:bodyPr>
          <a:lstStyle/>
          <a:p>
            <a:r>
              <a:rPr lang="en-US" sz="2400" dirty="0"/>
              <a:t>6.65 </a:t>
            </a:r>
            <a:r>
              <a:rPr lang="en-US" sz="2400" dirty="0" err="1"/>
              <a:t>m/</a:t>
            </a:r>
            <a:r>
              <a:rPr lang="en-US" sz="2400" dirty="0" err="1" smtClean="0"/>
              <a:t>s</a:t>
            </a:r>
            <a:r>
              <a:rPr lang="en-US" sz="2400" dirty="0" smtClean="0"/>
              <a:t>, (</a:t>
            </a:r>
            <a:r>
              <a:rPr lang="en-US" sz="2400" dirty="0"/>
              <a:t>6.52 is </a:t>
            </a:r>
            <a:r>
              <a:rPr lang="en-US" sz="2400" u="sng" dirty="0"/>
              <a:t>wrong</a:t>
            </a:r>
            <a:r>
              <a:rPr lang="en-US" sz="2400" dirty="0"/>
              <a:t>)</a:t>
            </a:r>
            <a:r>
              <a:rPr lang="en-US" sz="2400" dirty="0" smtClean="0"/>
              <a:t> </a:t>
            </a:r>
            <a:endParaRPr lang="en-US" sz="2400" baseline="30000" dirty="0">
              <a:sym typeface="Symbol" charset="2"/>
            </a:endParaRPr>
          </a:p>
        </p:txBody>
      </p:sp>
      <p:sp>
        <p:nvSpPr>
          <p:cNvPr id="52227" name="Text Box 5"/>
          <p:cNvSpPr txBox="1">
            <a:spLocks noChangeArrowheads="1"/>
          </p:cNvSpPr>
          <p:nvPr/>
        </p:nvSpPr>
        <p:spPr bwMode="auto">
          <a:xfrm>
            <a:off x="457200" y="317500"/>
            <a:ext cx="8458200" cy="1200328"/>
          </a:xfrm>
          <a:prstGeom prst="rect">
            <a:avLst/>
          </a:prstGeom>
          <a:noFill/>
          <a:ln w="50800">
            <a:noFill/>
            <a:miter lim="800000"/>
            <a:headEnd/>
            <a:tailEnd/>
          </a:ln>
        </p:spPr>
        <p:txBody>
          <a:bodyPr>
            <a:prstTxWarp prst="textNoShape">
              <a:avLst/>
            </a:prstTxWarp>
            <a:spAutoFit/>
          </a:bodyPr>
          <a:lstStyle/>
          <a:p>
            <a:r>
              <a:rPr lang="en-US" sz="2400" dirty="0"/>
              <a:t>9. Austin </a:t>
            </a:r>
            <a:r>
              <a:rPr lang="en-US" sz="2400" dirty="0" err="1"/>
              <a:t>Tascious</a:t>
            </a:r>
            <a:r>
              <a:rPr lang="en-US" sz="2400" dirty="0"/>
              <a:t> sends a bowling ball down a 16.5 </a:t>
            </a:r>
            <a:r>
              <a:rPr lang="en-US" sz="2400" dirty="0" err="1"/>
              <a:t>m</a:t>
            </a:r>
            <a:r>
              <a:rPr lang="en-US" sz="2400" dirty="0"/>
              <a:t> long lane, and we hear the sound of impact 2.53 seconds later.  If the speed of sound is 343 </a:t>
            </a:r>
            <a:r>
              <a:rPr lang="en-US" sz="2400" dirty="0" err="1"/>
              <a:t>m/s</a:t>
            </a:r>
            <a:r>
              <a:rPr lang="en-US" sz="2400" dirty="0"/>
              <a:t>, what speed did the bowling ball move?</a:t>
            </a:r>
          </a:p>
          <a:p>
            <a:endParaRPr lang="en-US"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Text Box 3"/>
          <p:cNvSpPr txBox="1">
            <a:spLocks noChangeArrowheads="1"/>
          </p:cNvSpPr>
          <p:nvPr/>
        </p:nvSpPr>
        <p:spPr bwMode="auto">
          <a:xfrm>
            <a:off x="441325" y="4914900"/>
            <a:ext cx="1039618" cy="461665"/>
          </a:xfrm>
          <a:prstGeom prst="rect">
            <a:avLst/>
          </a:prstGeom>
          <a:noFill/>
          <a:ln w="25400">
            <a:noFill/>
            <a:miter lim="800000"/>
            <a:headEnd/>
            <a:tailEnd/>
          </a:ln>
        </p:spPr>
        <p:txBody>
          <a:bodyPr wrap="none">
            <a:prstTxWarp prst="textNoShape">
              <a:avLst/>
            </a:prstTxWarp>
            <a:spAutoFit/>
          </a:bodyPr>
          <a:lstStyle/>
          <a:p>
            <a:r>
              <a:rPr lang="en-US" sz="2400" dirty="0"/>
              <a:t>57.5 </a:t>
            </a:r>
            <a:r>
              <a:rPr lang="en-US" sz="2400" dirty="0" err="1"/>
              <a:t>m</a:t>
            </a:r>
            <a:r>
              <a:rPr lang="en-US" sz="2400" dirty="0" smtClean="0"/>
              <a:t> </a:t>
            </a:r>
            <a:endParaRPr lang="en-US" sz="2400" baseline="30000" dirty="0">
              <a:sym typeface="Symbol" charset="2"/>
            </a:endParaRPr>
          </a:p>
        </p:txBody>
      </p:sp>
      <p:sp>
        <p:nvSpPr>
          <p:cNvPr id="52227" name="Text Box 5"/>
          <p:cNvSpPr txBox="1">
            <a:spLocks noChangeArrowheads="1"/>
          </p:cNvSpPr>
          <p:nvPr/>
        </p:nvSpPr>
        <p:spPr bwMode="auto">
          <a:xfrm>
            <a:off x="457200" y="317500"/>
            <a:ext cx="8458200" cy="2308324"/>
          </a:xfrm>
          <a:prstGeom prst="rect">
            <a:avLst/>
          </a:prstGeom>
          <a:noFill/>
          <a:ln w="50800">
            <a:noFill/>
            <a:miter lim="800000"/>
            <a:headEnd/>
            <a:tailEnd/>
          </a:ln>
        </p:spPr>
        <p:txBody>
          <a:bodyPr>
            <a:prstTxWarp prst="textNoShape">
              <a:avLst/>
            </a:prstTxWarp>
            <a:spAutoFit/>
          </a:bodyPr>
          <a:lstStyle/>
          <a:p>
            <a:r>
              <a:rPr lang="en-US" sz="2400" dirty="0"/>
              <a:t>10. Ali Katz is taking a dripping paint bucket back to the store, so he holds the paint bucket out the car's window, letting the paint drip onto the ground.  The bucket is dripping at some unknown rate, and his car accelerates at some unknown rate, starting from rest.  If the first drop drips when his car's velocity is zero, the second drop is 2.3 </a:t>
            </a:r>
            <a:r>
              <a:rPr lang="en-US" sz="2400" dirty="0" err="1"/>
              <a:t>m</a:t>
            </a:r>
            <a:r>
              <a:rPr lang="en-US" sz="2400" dirty="0"/>
              <a:t> down the road, how far is the sixth drop down the road?</a:t>
            </a:r>
            <a:r>
              <a:rPr lang="en-US" sz="2400" dirty="0" smtClean="0"/>
              <a:t> </a:t>
            </a:r>
            <a:endParaRPr lang="en-US"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Text Box 3"/>
          <p:cNvSpPr txBox="1">
            <a:spLocks noChangeArrowheads="1"/>
          </p:cNvSpPr>
          <p:nvPr/>
        </p:nvSpPr>
        <p:spPr bwMode="auto">
          <a:xfrm>
            <a:off x="441325" y="4914900"/>
            <a:ext cx="7072219" cy="461665"/>
          </a:xfrm>
          <a:prstGeom prst="rect">
            <a:avLst/>
          </a:prstGeom>
          <a:noFill/>
          <a:ln w="25400">
            <a:noFill/>
            <a:miter lim="800000"/>
            <a:headEnd/>
            <a:tailEnd/>
          </a:ln>
        </p:spPr>
        <p:txBody>
          <a:bodyPr wrap="none">
            <a:prstTxWarp prst="textNoShape">
              <a:avLst/>
            </a:prstTxWarp>
            <a:spAutoFit/>
          </a:bodyPr>
          <a:lstStyle/>
          <a:p>
            <a:r>
              <a:rPr lang="en-US" sz="2400" dirty="0"/>
              <a:t>3.74 </a:t>
            </a:r>
            <a:r>
              <a:rPr lang="en-US" sz="2400" dirty="0" err="1" smtClean="0"/>
              <a:t>s</a:t>
            </a:r>
            <a:r>
              <a:rPr lang="en-US" sz="2400" dirty="0" smtClean="0"/>
              <a:t>, +</a:t>
            </a:r>
            <a:r>
              <a:rPr lang="en-US" sz="2400" dirty="0"/>
              <a:t>36.7 </a:t>
            </a:r>
            <a:r>
              <a:rPr lang="en-US" sz="2400" dirty="0" err="1"/>
              <a:t>m/</a:t>
            </a:r>
            <a:r>
              <a:rPr lang="en-US" sz="2400" dirty="0" err="1" smtClean="0"/>
              <a:t>s</a:t>
            </a:r>
            <a:r>
              <a:rPr lang="en-US" sz="2400" dirty="0" smtClean="0"/>
              <a:t>, -</a:t>
            </a:r>
            <a:r>
              <a:rPr lang="en-US" sz="2400" dirty="0"/>
              <a:t>36.7 </a:t>
            </a:r>
            <a:r>
              <a:rPr lang="en-US" sz="2400" dirty="0" err="1"/>
              <a:t>m/</a:t>
            </a:r>
            <a:r>
              <a:rPr lang="en-US" sz="2400" dirty="0" err="1" smtClean="0"/>
              <a:t>s</a:t>
            </a:r>
            <a:r>
              <a:rPr lang="en-US" sz="2400" dirty="0" smtClean="0"/>
              <a:t>, 68.5 </a:t>
            </a:r>
            <a:r>
              <a:rPr lang="en-US" sz="2400" dirty="0" err="1" smtClean="0"/>
              <a:t>m</a:t>
            </a:r>
            <a:r>
              <a:rPr lang="en-US" sz="2400" dirty="0" smtClean="0"/>
              <a:t>, +</a:t>
            </a:r>
            <a:r>
              <a:rPr lang="en-US" sz="2400" dirty="0"/>
              <a:t>19.1 or -19.1 </a:t>
            </a:r>
            <a:r>
              <a:rPr lang="en-US" sz="2400" dirty="0" err="1"/>
              <a:t>m/s</a:t>
            </a:r>
            <a:r>
              <a:rPr lang="en-US" sz="2400" dirty="0" smtClean="0"/>
              <a:t> </a:t>
            </a:r>
            <a:endParaRPr lang="en-US" sz="2400" baseline="30000" dirty="0">
              <a:sym typeface="Symbol" charset="2"/>
            </a:endParaRPr>
          </a:p>
        </p:txBody>
      </p:sp>
      <p:sp>
        <p:nvSpPr>
          <p:cNvPr id="52227" name="Text Box 5"/>
          <p:cNvSpPr txBox="1">
            <a:spLocks noChangeArrowheads="1"/>
          </p:cNvSpPr>
          <p:nvPr/>
        </p:nvSpPr>
        <p:spPr bwMode="auto">
          <a:xfrm>
            <a:off x="457200" y="317500"/>
            <a:ext cx="8458200" cy="1938992"/>
          </a:xfrm>
          <a:prstGeom prst="rect">
            <a:avLst/>
          </a:prstGeom>
          <a:noFill/>
          <a:ln w="50800">
            <a:noFill/>
            <a:miter lim="800000"/>
            <a:headEnd/>
            <a:tailEnd/>
          </a:ln>
        </p:spPr>
        <p:txBody>
          <a:bodyPr>
            <a:prstTxWarp prst="textNoShape">
              <a:avLst/>
            </a:prstTxWarp>
            <a:spAutoFit/>
          </a:bodyPr>
          <a:lstStyle/>
          <a:p>
            <a:r>
              <a:rPr lang="en-US" sz="2400" dirty="0"/>
              <a:t>1. Helen Wheels launches a rocket in the air for a total of 7.48 seconds.  What time did it spend going up?  What is its initial velocity?</a:t>
            </a:r>
            <a:r>
              <a:rPr lang="en-US" sz="2400" dirty="0" smtClean="0"/>
              <a:t>  What is its final velocity? How </a:t>
            </a:r>
            <a:r>
              <a:rPr lang="en-US" sz="2400" dirty="0"/>
              <a:t>high did it go? </a:t>
            </a:r>
            <a:r>
              <a:rPr lang="en-US" sz="2400" dirty="0" smtClean="0"/>
              <a:t> What is the rocket's velocity at an elevation of 50.0 </a:t>
            </a:r>
            <a:r>
              <a:rPr lang="en-US" sz="2400" dirty="0" err="1" smtClean="0"/>
              <a:t>m</a:t>
            </a:r>
            <a:r>
              <a:rPr lang="en-US" sz="2400" dirty="0" smtClean="0"/>
              <a:t>?  (Why are there two answers?)</a:t>
            </a:r>
          </a:p>
          <a:p>
            <a:endParaRPr 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Text Box 3"/>
          <p:cNvSpPr txBox="1">
            <a:spLocks noChangeArrowheads="1"/>
          </p:cNvSpPr>
          <p:nvPr/>
        </p:nvSpPr>
        <p:spPr bwMode="auto">
          <a:xfrm>
            <a:off x="441325" y="4914900"/>
            <a:ext cx="2005777" cy="461665"/>
          </a:xfrm>
          <a:prstGeom prst="rect">
            <a:avLst/>
          </a:prstGeom>
          <a:noFill/>
          <a:ln w="25400">
            <a:noFill/>
            <a:miter lim="800000"/>
            <a:headEnd/>
            <a:tailEnd/>
          </a:ln>
        </p:spPr>
        <p:txBody>
          <a:bodyPr wrap="none">
            <a:prstTxWarp prst="textNoShape">
              <a:avLst/>
            </a:prstTxWarp>
            <a:spAutoFit/>
          </a:bodyPr>
          <a:lstStyle/>
          <a:p>
            <a:r>
              <a:rPr lang="en-US" sz="2400" dirty="0"/>
              <a:t>525 </a:t>
            </a:r>
            <a:r>
              <a:rPr lang="en-US" sz="2400" dirty="0" err="1" smtClean="0"/>
              <a:t>s</a:t>
            </a:r>
            <a:r>
              <a:rPr lang="en-US" sz="2400" dirty="0" smtClean="0"/>
              <a:t>, 14.2 </a:t>
            </a:r>
            <a:r>
              <a:rPr lang="en-US" sz="2400" dirty="0"/>
              <a:t>km</a:t>
            </a:r>
            <a:r>
              <a:rPr lang="en-US" sz="2400" dirty="0" smtClean="0"/>
              <a:t> </a:t>
            </a:r>
            <a:endParaRPr lang="en-US" sz="2400" baseline="30000" dirty="0">
              <a:sym typeface="Symbol" charset="2"/>
            </a:endParaRPr>
          </a:p>
        </p:txBody>
      </p:sp>
      <p:sp>
        <p:nvSpPr>
          <p:cNvPr id="52227" name="Text Box 5"/>
          <p:cNvSpPr txBox="1">
            <a:spLocks noChangeArrowheads="1"/>
          </p:cNvSpPr>
          <p:nvPr/>
        </p:nvSpPr>
        <p:spPr bwMode="auto">
          <a:xfrm>
            <a:off x="457200" y="317500"/>
            <a:ext cx="8458200" cy="1569660"/>
          </a:xfrm>
          <a:prstGeom prst="rect">
            <a:avLst/>
          </a:prstGeom>
          <a:noFill/>
          <a:ln w="50800">
            <a:noFill/>
            <a:miter lim="800000"/>
            <a:headEnd/>
            <a:tailEnd/>
          </a:ln>
        </p:spPr>
        <p:txBody>
          <a:bodyPr>
            <a:prstTxWarp prst="textNoShape">
              <a:avLst/>
            </a:prstTxWarp>
            <a:spAutoFit/>
          </a:bodyPr>
          <a:lstStyle/>
          <a:p>
            <a:r>
              <a:rPr lang="en-US" sz="2400" dirty="0"/>
              <a:t>2. A Honda driven by Cliff Jumper going 27 </a:t>
            </a:r>
            <a:r>
              <a:rPr lang="en-US" sz="2400" dirty="0" err="1"/>
              <a:t>m/s</a:t>
            </a:r>
            <a:r>
              <a:rPr lang="en-US" sz="2400" dirty="0"/>
              <a:t> is 2.1 kilometers (km) behind another Pinto driven by </a:t>
            </a:r>
            <a:r>
              <a:rPr lang="en-US" sz="2400" dirty="0" err="1"/>
              <a:t>Ima</a:t>
            </a:r>
            <a:r>
              <a:rPr lang="en-US" sz="2400" dirty="0"/>
              <a:t> Sloe going 23 </a:t>
            </a:r>
            <a:r>
              <a:rPr lang="en-US" sz="2400" dirty="0" err="1"/>
              <a:t>m/s</a:t>
            </a:r>
            <a:r>
              <a:rPr lang="en-US" sz="2400" dirty="0"/>
              <a:t> in the same direction.  What time will it take the Cliff to overtake </a:t>
            </a:r>
            <a:r>
              <a:rPr lang="en-US" sz="2400" dirty="0" err="1"/>
              <a:t>Ima</a:t>
            </a:r>
            <a:r>
              <a:rPr lang="en-US" sz="2400" dirty="0"/>
              <a:t>?  What distance will the Cliff travel in this time?</a:t>
            </a:r>
          </a:p>
          <a:p>
            <a:endParaRPr 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Text Box 3"/>
          <p:cNvSpPr txBox="1">
            <a:spLocks noChangeArrowheads="1"/>
          </p:cNvSpPr>
          <p:nvPr/>
        </p:nvSpPr>
        <p:spPr bwMode="auto">
          <a:xfrm>
            <a:off x="441325" y="4914900"/>
            <a:ext cx="5607725" cy="461665"/>
          </a:xfrm>
          <a:prstGeom prst="rect">
            <a:avLst/>
          </a:prstGeom>
          <a:noFill/>
          <a:ln w="25400">
            <a:noFill/>
            <a:miter lim="800000"/>
            <a:headEnd/>
            <a:tailEnd/>
          </a:ln>
        </p:spPr>
        <p:txBody>
          <a:bodyPr wrap="none">
            <a:prstTxWarp prst="textNoShape">
              <a:avLst/>
            </a:prstTxWarp>
            <a:spAutoFit/>
          </a:bodyPr>
          <a:lstStyle/>
          <a:p>
            <a:r>
              <a:rPr lang="en-US" sz="2400" dirty="0"/>
              <a:t>12.8 </a:t>
            </a:r>
            <a:r>
              <a:rPr lang="en-US" sz="2400" dirty="0" err="1"/>
              <a:t>m/</a:t>
            </a:r>
            <a:r>
              <a:rPr lang="en-US" sz="2400" dirty="0" err="1" smtClean="0"/>
              <a:t>s</a:t>
            </a:r>
            <a:r>
              <a:rPr lang="en-US" sz="2400" dirty="0" smtClean="0"/>
              <a:t>, -</a:t>
            </a:r>
            <a:r>
              <a:rPr lang="en-US" sz="2400" dirty="0"/>
              <a:t>24.3 </a:t>
            </a:r>
            <a:r>
              <a:rPr lang="en-US" sz="2400" dirty="0" err="1"/>
              <a:t>m/</a:t>
            </a:r>
            <a:r>
              <a:rPr lang="en-US" sz="2400" dirty="0" err="1" smtClean="0"/>
              <a:t>s</a:t>
            </a:r>
            <a:r>
              <a:rPr lang="en-US" sz="2400" dirty="0" smtClean="0"/>
              <a:t>, 8.3 </a:t>
            </a:r>
            <a:r>
              <a:rPr lang="en-US" sz="2400" dirty="0" err="1" smtClean="0"/>
              <a:t>m</a:t>
            </a:r>
            <a:r>
              <a:rPr lang="en-US" sz="2400" dirty="0" smtClean="0"/>
              <a:t>, -</a:t>
            </a:r>
            <a:r>
              <a:rPr lang="en-US" sz="2400" dirty="0"/>
              <a:t>8.0 </a:t>
            </a:r>
            <a:r>
              <a:rPr lang="en-US" sz="2400" dirty="0" err="1"/>
              <a:t>m/</a:t>
            </a:r>
            <a:r>
              <a:rPr lang="en-US" sz="2400" dirty="0" err="1" smtClean="0"/>
              <a:t>s</a:t>
            </a:r>
            <a:r>
              <a:rPr lang="en-US" sz="2400" dirty="0" smtClean="0"/>
              <a:t>, +</a:t>
            </a:r>
            <a:r>
              <a:rPr lang="en-US" sz="2400" dirty="0"/>
              <a:t>5.1 </a:t>
            </a:r>
            <a:r>
              <a:rPr lang="en-US" sz="2400" dirty="0" err="1"/>
              <a:t>m</a:t>
            </a:r>
            <a:r>
              <a:rPr lang="en-US" sz="2400" dirty="0" smtClean="0"/>
              <a:t> </a:t>
            </a:r>
            <a:endParaRPr lang="en-US" sz="2400" baseline="30000" dirty="0">
              <a:sym typeface="Symbol" charset="2"/>
            </a:endParaRPr>
          </a:p>
        </p:txBody>
      </p:sp>
      <p:sp>
        <p:nvSpPr>
          <p:cNvPr id="52227" name="Text Box 5"/>
          <p:cNvSpPr txBox="1">
            <a:spLocks noChangeArrowheads="1"/>
          </p:cNvSpPr>
          <p:nvPr/>
        </p:nvSpPr>
        <p:spPr bwMode="auto">
          <a:xfrm>
            <a:off x="457200" y="317500"/>
            <a:ext cx="8458200" cy="2308324"/>
          </a:xfrm>
          <a:prstGeom prst="rect">
            <a:avLst/>
          </a:prstGeom>
          <a:noFill/>
          <a:ln w="50800">
            <a:noFill/>
            <a:miter lim="800000"/>
            <a:headEnd/>
            <a:tailEnd/>
          </a:ln>
        </p:spPr>
        <p:txBody>
          <a:bodyPr>
            <a:prstTxWarp prst="textNoShape">
              <a:avLst/>
            </a:prstTxWarp>
            <a:spAutoFit/>
          </a:bodyPr>
          <a:lstStyle/>
          <a:p>
            <a:r>
              <a:rPr lang="en-US" sz="2400" dirty="0"/>
              <a:t>3. Freda </a:t>
            </a:r>
            <a:r>
              <a:rPr lang="en-US" sz="2400" dirty="0" err="1"/>
              <a:t>Heitz</a:t>
            </a:r>
            <a:r>
              <a:rPr lang="en-US" sz="2400" dirty="0"/>
              <a:t> throws a ball up from the roof of a building at a height of 21.7 </a:t>
            </a:r>
            <a:r>
              <a:rPr lang="en-US" sz="2400" dirty="0" err="1"/>
              <a:t>m</a:t>
            </a:r>
            <a:r>
              <a:rPr lang="en-US" sz="2400" dirty="0"/>
              <a:t>.  It strikes the ground 3.78 seconds later.  What is the initial velocity of the ball?  With what velocity does the ball hit the ground?  How high above the building does the ball go?  What is the velocity and displacement 2.12 seconds after the ball was released?</a:t>
            </a:r>
          </a:p>
          <a:p>
            <a:endParaRPr lang="en-US"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Text Box 3"/>
          <p:cNvSpPr txBox="1">
            <a:spLocks noChangeArrowheads="1"/>
          </p:cNvSpPr>
          <p:nvPr/>
        </p:nvSpPr>
        <p:spPr bwMode="auto">
          <a:xfrm>
            <a:off x="441325" y="4914900"/>
            <a:ext cx="3080140" cy="461665"/>
          </a:xfrm>
          <a:prstGeom prst="rect">
            <a:avLst/>
          </a:prstGeom>
          <a:noFill/>
          <a:ln w="25400">
            <a:noFill/>
            <a:miter lim="800000"/>
            <a:headEnd/>
            <a:tailEnd/>
          </a:ln>
        </p:spPr>
        <p:txBody>
          <a:bodyPr wrap="none">
            <a:prstTxWarp prst="textNoShape">
              <a:avLst/>
            </a:prstTxWarp>
            <a:spAutoFit/>
          </a:bodyPr>
          <a:lstStyle/>
          <a:p>
            <a:r>
              <a:rPr lang="en-US" sz="2400" dirty="0"/>
              <a:t>4.74 </a:t>
            </a:r>
            <a:r>
              <a:rPr lang="en-US" sz="2400" dirty="0" err="1" smtClean="0"/>
              <a:t>s</a:t>
            </a:r>
            <a:r>
              <a:rPr lang="en-US" sz="2400" dirty="0" smtClean="0"/>
              <a:t>, -</a:t>
            </a:r>
            <a:r>
              <a:rPr lang="en-US" sz="2400" dirty="0"/>
              <a:t>33.1m/</a:t>
            </a:r>
            <a:r>
              <a:rPr lang="en-US" sz="2400" dirty="0" smtClean="0"/>
              <a:t>s, 110 </a:t>
            </a:r>
            <a:r>
              <a:rPr lang="en-US" sz="2400" dirty="0" err="1"/>
              <a:t>m</a:t>
            </a:r>
            <a:r>
              <a:rPr lang="en-US" sz="2400" dirty="0" smtClean="0"/>
              <a:t> </a:t>
            </a:r>
            <a:endParaRPr lang="en-US" sz="2400" baseline="30000" dirty="0">
              <a:sym typeface="Symbol" charset="2"/>
            </a:endParaRPr>
          </a:p>
        </p:txBody>
      </p:sp>
      <p:sp>
        <p:nvSpPr>
          <p:cNvPr id="52227" name="Text Box 5"/>
          <p:cNvSpPr txBox="1">
            <a:spLocks noChangeArrowheads="1"/>
          </p:cNvSpPr>
          <p:nvPr/>
        </p:nvSpPr>
        <p:spPr bwMode="auto">
          <a:xfrm>
            <a:off x="457200" y="317500"/>
            <a:ext cx="8458200" cy="1938992"/>
          </a:xfrm>
          <a:prstGeom prst="rect">
            <a:avLst/>
          </a:prstGeom>
          <a:noFill/>
          <a:ln w="50800">
            <a:noFill/>
            <a:miter lim="800000"/>
            <a:headEnd/>
            <a:tailEnd/>
          </a:ln>
        </p:spPr>
        <p:txBody>
          <a:bodyPr>
            <a:prstTxWarp prst="textNoShape">
              <a:avLst/>
            </a:prstTxWarp>
            <a:spAutoFit/>
          </a:bodyPr>
          <a:lstStyle/>
          <a:p>
            <a:r>
              <a:rPr lang="en-US" sz="2400" dirty="0"/>
              <a:t>4. </a:t>
            </a:r>
            <a:r>
              <a:rPr lang="en-US" sz="2400" dirty="0" err="1"/>
              <a:t>Catona</a:t>
            </a:r>
            <a:r>
              <a:rPr lang="en-US" sz="2400" dirty="0"/>
              <a:t> </a:t>
            </a:r>
            <a:r>
              <a:rPr lang="en-US" sz="2400" dirty="0" err="1"/>
              <a:t>Hotinruff</a:t>
            </a:r>
            <a:r>
              <a:rPr lang="en-US" sz="2400" dirty="0"/>
              <a:t> is ascending in a helicopter at a rate of 13.3 </a:t>
            </a:r>
            <a:r>
              <a:rPr lang="en-US" sz="2400" dirty="0" err="1"/>
              <a:t>m/s</a:t>
            </a:r>
            <a:r>
              <a:rPr lang="en-US" sz="2400" dirty="0"/>
              <a:t>.  At an elevation of 47.0 </a:t>
            </a:r>
            <a:r>
              <a:rPr lang="en-US" sz="2400" dirty="0" err="1"/>
              <a:t>m</a:t>
            </a:r>
            <a:r>
              <a:rPr lang="en-US" sz="2400" dirty="0"/>
              <a:t>, she drops a bagel out the window of the 'copter.  What time does the bagel take to reach the ground?  What is its velocity of impact?  How high is the helicopter when the bagel hits the ground?</a:t>
            </a:r>
          </a:p>
          <a:p>
            <a:endParaRPr lang="en-US"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Text Box 3"/>
          <p:cNvSpPr txBox="1">
            <a:spLocks noChangeArrowheads="1"/>
          </p:cNvSpPr>
          <p:nvPr/>
        </p:nvSpPr>
        <p:spPr bwMode="auto">
          <a:xfrm>
            <a:off x="441325" y="4914900"/>
            <a:ext cx="2176798" cy="461665"/>
          </a:xfrm>
          <a:prstGeom prst="rect">
            <a:avLst/>
          </a:prstGeom>
          <a:noFill/>
          <a:ln w="25400">
            <a:noFill/>
            <a:miter lim="800000"/>
            <a:headEnd/>
            <a:tailEnd/>
          </a:ln>
        </p:spPr>
        <p:txBody>
          <a:bodyPr wrap="none">
            <a:prstTxWarp prst="textNoShape">
              <a:avLst/>
            </a:prstTxWarp>
            <a:spAutoFit/>
          </a:bodyPr>
          <a:lstStyle/>
          <a:p>
            <a:r>
              <a:rPr lang="en-US" sz="2400" dirty="0"/>
              <a:t>49.2 </a:t>
            </a:r>
            <a:r>
              <a:rPr lang="en-US" sz="2400" dirty="0" err="1"/>
              <a:t>m/</a:t>
            </a:r>
            <a:r>
              <a:rPr lang="en-US" sz="2400" dirty="0" err="1" smtClean="0"/>
              <a:t>s</a:t>
            </a:r>
            <a:r>
              <a:rPr lang="en-US" sz="2400" dirty="0" smtClean="0"/>
              <a:t>, 808 </a:t>
            </a:r>
            <a:r>
              <a:rPr lang="en-US" sz="2400" dirty="0" err="1"/>
              <a:t>m</a:t>
            </a:r>
            <a:r>
              <a:rPr lang="en-US" sz="2400" dirty="0" smtClean="0"/>
              <a:t> </a:t>
            </a:r>
            <a:endParaRPr lang="en-US" sz="2400" baseline="30000" dirty="0">
              <a:sym typeface="Symbol" charset="2"/>
            </a:endParaRPr>
          </a:p>
        </p:txBody>
      </p:sp>
      <p:sp>
        <p:nvSpPr>
          <p:cNvPr id="52227" name="Text Box 5"/>
          <p:cNvSpPr txBox="1">
            <a:spLocks noChangeArrowheads="1"/>
          </p:cNvSpPr>
          <p:nvPr/>
        </p:nvSpPr>
        <p:spPr bwMode="auto">
          <a:xfrm>
            <a:off x="457200" y="317500"/>
            <a:ext cx="8458200" cy="1569660"/>
          </a:xfrm>
          <a:prstGeom prst="rect">
            <a:avLst/>
          </a:prstGeom>
          <a:noFill/>
          <a:ln w="50800">
            <a:noFill/>
            <a:miter lim="800000"/>
            <a:headEnd/>
            <a:tailEnd/>
          </a:ln>
        </p:spPr>
        <p:txBody>
          <a:bodyPr>
            <a:prstTxWarp prst="textNoShape">
              <a:avLst/>
            </a:prstTxWarp>
            <a:spAutoFit/>
          </a:bodyPr>
          <a:lstStyle/>
          <a:p>
            <a:r>
              <a:rPr lang="en-US" sz="2400" dirty="0"/>
              <a:t>5. Colin Host is driving his Ferrari 345 </a:t>
            </a:r>
            <a:r>
              <a:rPr lang="en-US" sz="2400" dirty="0" err="1"/>
              <a:t>m</a:t>
            </a:r>
            <a:r>
              <a:rPr lang="en-US" sz="2400" dirty="0"/>
              <a:t> behind my </a:t>
            </a:r>
            <a:r>
              <a:rPr lang="en-US" sz="2400" dirty="0" err="1"/>
              <a:t>Tercel</a:t>
            </a:r>
            <a:r>
              <a:rPr lang="en-US" sz="2400" dirty="0"/>
              <a:t>.  I am going 28.2 </a:t>
            </a:r>
            <a:r>
              <a:rPr lang="en-US" sz="2400" dirty="0" err="1"/>
              <a:t>m/s</a:t>
            </a:r>
            <a:r>
              <a:rPr lang="en-US" sz="2400" dirty="0"/>
              <a:t>, but Colin overtakes me in 16.43 seconds.  How fast is the Ferrari going?  How far does the Ferrari travel before it overtakes me?</a:t>
            </a:r>
          </a:p>
          <a:p>
            <a:endParaRPr lang="en-US"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Text Box 3"/>
          <p:cNvSpPr txBox="1">
            <a:spLocks noChangeArrowheads="1"/>
          </p:cNvSpPr>
          <p:nvPr/>
        </p:nvSpPr>
        <p:spPr bwMode="auto">
          <a:xfrm>
            <a:off x="441325" y="4914900"/>
            <a:ext cx="1351652" cy="461665"/>
          </a:xfrm>
          <a:prstGeom prst="rect">
            <a:avLst/>
          </a:prstGeom>
          <a:noFill/>
          <a:ln w="25400">
            <a:noFill/>
            <a:miter lim="800000"/>
            <a:headEnd/>
            <a:tailEnd/>
          </a:ln>
        </p:spPr>
        <p:txBody>
          <a:bodyPr wrap="none">
            <a:prstTxWarp prst="textNoShape">
              <a:avLst/>
            </a:prstTxWarp>
            <a:spAutoFit/>
          </a:bodyPr>
          <a:lstStyle/>
          <a:p>
            <a:r>
              <a:rPr lang="en-US" sz="2400" dirty="0"/>
              <a:t>67.1 mph</a:t>
            </a:r>
            <a:r>
              <a:rPr lang="en-US" sz="2400" dirty="0" smtClean="0"/>
              <a:t> </a:t>
            </a:r>
            <a:endParaRPr lang="en-US" sz="2400" baseline="30000" dirty="0">
              <a:sym typeface="Symbol" charset="2"/>
            </a:endParaRPr>
          </a:p>
        </p:txBody>
      </p:sp>
      <p:sp>
        <p:nvSpPr>
          <p:cNvPr id="52227" name="Text Box 5"/>
          <p:cNvSpPr txBox="1">
            <a:spLocks noChangeArrowheads="1"/>
          </p:cNvSpPr>
          <p:nvPr/>
        </p:nvSpPr>
        <p:spPr bwMode="auto">
          <a:xfrm>
            <a:off x="457200" y="317500"/>
            <a:ext cx="8458200" cy="1200328"/>
          </a:xfrm>
          <a:prstGeom prst="rect">
            <a:avLst/>
          </a:prstGeom>
          <a:noFill/>
          <a:ln w="50800">
            <a:noFill/>
            <a:miter lim="800000"/>
            <a:headEnd/>
            <a:tailEnd/>
          </a:ln>
        </p:spPr>
        <p:txBody>
          <a:bodyPr>
            <a:prstTxWarp prst="textNoShape">
              <a:avLst/>
            </a:prstTxWarp>
            <a:spAutoFit/>
          </a:bodyPr>
          <a:lstStyle/>
          <a:p>
            <a:r>
              <a:rPr lang="en-US" sz="2400" dirty="0"/>
              <a:t>6. Bob White is 12.5 miles from home.  If he drives the first 3.0 miles home at 35 mph, how fast does he need to drive the rest to average 55 mph</a:t>
            </a:r>
          </a:p>
          <a:p>
            <a:endParaRPr lang="en-US"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Text Box 3"/>
          <p:cNvSpPr txBox="1">
            <a:spLocks noChangeArrowheads="1"/>
          </p:cNvSpPr>
          <p:nvPr/>
        </p:nvSpPr>
        <p:spPr bwMode="auto">
          <a:xfrm>
            <a:off x="441325" y="4914900"/>
            <a:ext cx="3245450" cy="461665"/>
          </a:xfrm>
          <a:prstGeom prst="rect">
            <a:avLst/>
          </a:prstGeom>
          <a:noFill/>
          <a:ln w="25400">
            <a:noFill/>
            <a:miter lim="800000"/>
            <a:headEnd/>
            <a:tailEnd/>
          </a:ln>
        </p:spPr>
        <p:txBody>
          <a:bodyPr wrap="none">
            <a:prstTxWarp prst="textNoShape">
              <a:avLst/>
            </a:prstTxWarp>
            <a:spAutoFit/>
          </a:bodyPr>
          <a:lstStyle/>
          <a:p>
            <a:r>
              <a:rPr lang="en-US" sz="2400" dirty="0"/>
              <a:t>5.94 </a:t>
            </a:r>
            <a:r>
              <a:rPr lang="en-US" sz="2400" dirty="0" err="1" smtClean="0"/>
              <a:t>s</a:t>
            </a:r>
            <a:r>
              <a:rPr lang="en-US" sz="2400" dirty="0" smtClean="0"/>
              <a:t>, 60.7 </a:t>
            </a:r>
            <a:r>
              <a:rPr lang="en-US" sz="2400" dirty="0" err="1" smtClean="0"/>
              <a:t>m</a:t>
            </a:r>
            <a:r>
              <a:rPr lang="en-US" sz="2400" dirty="0" smtClean="0"/>
              <a:t>, -</a:t>
            </a:r>
            <a:r>
              <a:rPr lang="en-US" sz="2400" dirty="0"/>
              <a:t>23.7 </a:t>
            </a:r>
            <a:r>
              <a:rPr lang="en-US" sz="2400" dirty="0" err="1"/>
              <a:t>m/s</a:t>
            </a:r>
            <a:r>
              <a:rPr lang="en-US" sz="2400" dirty="0" smtClean="0"/>
              <a:t> </a:t>
            </a:r>
            <a:endParaRPr lang="en-US" sz="2400" baseline="30000" dirty="0">
              <a:sym typeface="Symbol" charset="2"/>
            </a:endParaRPr>
          </a:p>
        </p:txBody>
      </p:sp>
      <p:sp>
        <p:nvSpPr>
          <p:cNvPr id="52227" name="Text Box 5"/>
          <p:cNvSpPr txBox="1">
            <a:spLocks noChangeArrowheads="1"/>
          </p:cNvSpPr>
          <p:nvPr/>
        </p:nvSpPr>
        <p:spPr bwMode="auto">
          <a:xfrm>
            <a:off x="457200" y="317500"/>
            <a:ext cx="8458200" cy="1938992"/>
          </a:xfrm>
          <a:prstGeom prst="rect">
            <a:avLst/>
          </a:prstGeom>
          <a:noFill/>
          <a:ln w="50800">
            <a:noFill/>
            <a:miter lim="800000"/>
            <a:headEnd/>
            <a:tailEnd/>
          </a:ln>
        </p:spPr>
        <p:txBody>
          <a:bodyPr>
            <a:prstTxWarp prst="textNoShape">
              <a:avLst/>
            </a:prstTxWarp>
            <a:spAutoFit/>
          </a:bodyPr>
          <a:lstStyle/>
          <a:p>
            <a:r>
              <a:rPr lang="en-US" sz="2400" dirty="0"/>
              <a:t>7. Justin Case fires an air rocket upward at 34.5 </a:t>
            </a:r>
            <a:r>
              <a:rPr lang="en-US" sz="2400" dirty="0" err="1"/>
              <a:t>m/s</a:t>
            </a:r>
            <a:r>
              <a:rPr lang="en-US" sz="2400" dirty="0"/>
              <a:t> from ground level.  Unfortunately (for him) the rocket lands on the top of a 32.0 </a:t>
            </a:r>
            <a:r>
              <a:rPr lang="en-US" sz="2400" dirty="0" err="1"/>
              <a:t>m</a:t>
            </a:r>
            <a:r>
              <a:rPr lang="en-US" sz="2400" dirty="0"/>
              <a:t> tall light tower on its way down.  What time is the rocket in the air?  How high  does the rocket go?  With what velocity does it strike the tower?</a:t>
            </a:r>
          </a:p>
          <a:p>
            <a:endParaRPr lang="en-US"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Text Box 3"/>
          <p:cNvSpPr txBox="1">
            <a:spLocks noChangeArrowheads="1"/>
          </p:cNvSpPr>
          <p:nvPr/>
        </p:nvSpPr>
        <p:spPr bwMode="auto">
          <a:xfrm>
            <a:off x="441325" y="4914900"/>
            <a:ext cx="5810004" cy="461665"/>
          </a:xfrm>
          <a:prstGeom prst="rect">
            <a:avLst/>
          </a:prstGeom>
          <a:noFill/>
          <a:ln w="25400">
            <a:noFill/>
            <a:miter lim="800000"/>
            <a:headEnd/>
            <a:tailEnd/>
          </a:ln>
        </p:spPr>
        <p:txBody>
          <a:bodyPr wrap="none">
            <a:prstTxWarp prst="textNoShape">
              <a:avLst/>
            </a:prstTxWarp>
            <a:spAutoFit/>
          </a:bodyPr>
          <a:lstStyle/>
          <a:p>
            <a:r>
              <a:rPr lang="en-US" sz="2400" dirty="0"/>
              <a:t>7.17 </a:t>
            </a:r>
            <a:r>
              <a:rPr lang="en-US" sz="2400" dirty="0" err="1" smtClean="0"/>
              <a:t>s</a:t>
            </a:r>
            <a:r>
              <a:rPr lang="en-US" sz="2400" dirty="0" smtClean="0"/>
              <a:t>, 1.52 </a:t>
            </a:r>
            <a:r>
              <a:rPr lang="en-US" sz="2400" dirty="0" err="1"/>
              <a:t>s</a:t>
            </a:r>
            <a:r>
              <a:rPr lang="en-US" sz="2400" dirty="0"/>
              <a:t> (going up</a:t>
            </a:r>
            <a:r>
              <a:rPr lang="en-US" sz="2400" dirty="0" smtClean="0"/>
              <a:t>), 5.66 </a:t>
            </a:r>
            <a:r>
              <a:rPr lang="en-US" sz="2400" dirty="0" err="1"/>
              <a:t>s</a:t>
            </a:r>
            <a:r>
              <a:rPr lang="en-US" sz="2400" dirty="0"/>
              <a:t> (going down)</a:t>
            </a:r>
            <a:r>
              <a:rPr lang="en-US" sz="2400" dirty="0" smtClean="0"/>
              <a:t> </a:t>
            </a:r>
            <a:endParaRPr lang="en-US" sz="2400" baseline="30000" dirty="0">
              <a:sym typeface="Symbol" charset="2"/>
            </a:endParaRPr>
          </a:p>
        </p:txBody>
      </p:sp>
      <p:sp>
        <p:nvSpPr>
          <p:cNvPr id="52227" name="Text Box 5"/>
          <p:cNvSpPr txBox="1">
            <a:spLocks noChangeArrowheads="1"/>
          </p:cNvSpPr>
          <p:nvPr/>
        </p:nvSpPr>
        <p:spPr bwMode="auto">
          <a:xfrm>
            <a:off x="457200" y="317500"/>
            <a:ext cx="8458200" cy="1938992"/>
          </a:xfrm>
          <a:prstGeom prst="rect">
            <a:avLst/>
          </a:prstGeom>
          <a:noFill/>
          <a:ln w="50800">
            <a:noFill/>
            <a:miter lim="800000"/>
            <a:headEnd/>
            <a:tailEnd/>
          </a:ln>
        </p:spPr>
        <p:txBody>
          <a:bodyPr>
            <a:prstTxWarp prst="textNoShape">
              <a:avLst/>
            </a:prstTxWarp>
            <a:spAutoFit/>
          </a:bodyPr>
          <a:lstStyle/>
          <a:p>
            <a:r>
              <a:rPr lang="en-US" sz="2400" dirty="0"/>
              <a:t>8. Molly </a:t>
            </a:r>
            <a:r>
              <a:rPr lang="en-US" sz="2400" dirty="0" err="1"/>
              <a:t>Fayad</a:t>
            </a:r>
            <a:r>
              <a:rPr lang="en-US" sz="2400" dirty="0"/>
              <a:t> pops a softball up that ends up being caught by the catcher at the same elevation as she hit it.  A spectator, using a sextant, and a range finder, determines that the ball went 63.0 </a:t>
            </a:r>
            <a:r>
              <a:rPr lang="en-US" sz="2400" dirty="0" err="1"/>
              <a:t>m</a:t>
            </a:r>
            <a:r>
              <a:rPr lang="en-US" sz="2400" dirty="0"/>
              <a:t> into the air at its highest point.  For what total time was the ball in the air?  At what times is the ball at an elevation of 42.0 </a:t>
            </a:r>
            <a:r>
              <a:rPr lang="en-US" sz="2400" dirty="0" err="1"/>
              <a:t>m</a:t>
            </a:r>
            <a:r>
              <a:rPr lang="en-US" sz="2400" dirty="0"/>
              <a:t>?</a:t>
            </a:r>
          </a:p>
          <a:p>
            <a:endParaRPr lang="en-US"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508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noFill/>
        <a:ln w="508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a:ln>
              <a:noFill/>
            </a:ln>
            <a:solidFill>
              <a:schemeClr val="tx1"/>
            </a:solidFill>
            <a:effectLst/>
            <a:latin typeface="Times New Roman"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5062</TotalTime>
  <Words>732</Words>
  <Application>Microsoft Macintosh PowerPoint</Application>
  <PresentationFormat>On-screen Show (16:10)</PresentationFormat>
  <Paragraphs>21</Paragraphs>
  <Slides>11</Slides>
  <Notes>0</Notes>
  <HiddenSlides>0</HiddenSlides>
  <MMClips>0</MMClips>
  <ScaleCrop>false</ScaleCrop>
  <HeadingPairs>
    <vt:vector size="6" baseType="variant">
      <vt:variant>
        <vt:lpstr>Fonts Used</vt:lpstr>
      </vt:variant>
      <vt:variant>
        <vt:i4>5</vt:i4>
      </vt:variant>
      <vt:variant>
        <vt:lpstr>Design Template</vt:lpstr>
      </vt:variant>
      <vt:variant>
        <vt:i4>1</vt:i4>
      </vt:variant>
      <vt:variant>
        <vt:lpstr>Slide Titles</vt:lpstr>
      </vt:variant>
      <vt:variant>
        <vt:i4>11</vt:i4>
      </vt:variant>
    </vt:vector>
  </HeadingPairs>
  <TitlesOfParts>
    <vt:vector size="17" baseType="lpstr">
      <vt:lpstr>Times New Roman</vt:lpstr>
      <vt:lpstr>ＭＳ Ｐゴシック</vt:lpstr>
      <vt:lpstr>Arial</vt:lpstr>
      <vt:lpstr>Symbol</vt:lpstr>
      <vt:lpstr>Wingdings</vt: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vector>
  </TitlesOfParts>
  <Company>Tualatin High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Murray</dc:creator>
  <cp:lastModifiedBy>Chris Murray</cp:lastModifiedBy>
  <cp:revision>279</cp:revision>
  <dcterms:created xsi:type="dcterms:W3CDTF">2013-10-16T15:58:24Z</dcterms:created>
  <dcterms:modified xsi:type="dcterms:W3CDTF">2013-10-17T22:46:47Z</dcterms:modified>
</cp:coreProperties>
</file>