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301" r:id="rId4"/>
    <p:sldId id="305" r:id="rId5"/>
    <p:sldId id="320" r:id="rId6"/>
    <p:sldId id="321" r:id="rId7"/>
    <p:sldId id="322" r:id="rId8"/>
    <p:sldId id="323" r:id="rId9"/>
    <p:sldId id="326" r:id="rId10"/>
    <p:sldId id="327" r:id="rId11"/>
    <p:sldId id="324" r:id="rId12"/>
    <p:sldId id="325" r:id="rId13"/>
    <p:sldId id="328" r:id="rId14"/>
    <p:sldId id="329" r:id="rId15"/>
    <p:sldId id="330" r:id="rId16"/>
    <p:sldId id="335" r:id="rId17"/>
    <p:sldId id="331" r:id="rId18"/>
    <p:sldId id="332" r:id="rId19"/>
    <p:sldId id="333" r:id="rId20"/>
    <p:sldId id="334" r:id="rId21"/>
    <p:sldId id="336" r:id="rId22"/>
    <p:sldId id="337" r:id="rId23"/>
    <p:sldId id="340" r:id="rId24"/>
    <p:sldId id="338" r:id="rId25"/>
    <p:sldId id="339" r:id="rId26"/>
    <p:sldId id="341" r:id="rId27"/>
    <p:sldId id="342" r:id="rId28"/>
    <p:sldId id="343" r:id="rId29"/>
    <p:sldId id="344" r:id="rId30"/>
    <p:sldId id="345" r:id="rId31"/>
    <p:sldId id="346" r:id="rId32"/>
    <p:sldId id="348" r:id="rId33"/>
    <p:sldId id="347" r:id="rId34"/>
    <p:sldId id="349" r:id="rId35"/>
    <p:sldId id="351" r:id="rId36"/>
    <p:sldId id="352" r:id="rId37"/>
    <p:sldId id="353" r:id="rId38"/>
    <p:sldId id="350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>
        <p:scale>
          <a:sx n="66" d="100"/>
          <a:sy n="66" d="100"/>
        </p:scale>
        <p:origin x="-2922" y="-10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68B56-AA2A-4D75-9675-9BFE964D0F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4A1903-2C28-4C83-8368-51ABF059A3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72116-A3E5-4343-A918-9C3802139F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1918CC-A8B1-4FE4-92EE-1A474181ED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715EB5-B053-4E31-AFFD-6F02C0814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136DF-6A3F-4EB4-B995-1AFF721DF3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03F55-E19B-4E73-B8CA-4AD8A2A671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4E0F9-5401-4C28-BAA5-137E209850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49F45-D506-49F3-AD1E-6CDC74C487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2939A-B111-444E-B6C9-E34CE94392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AE6A3-77B1-43B6-9515-7CE6DBB94C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96BC7D-7C19-42D9-B1BF-F18657078B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305800" cy="417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Graphs of motion</a:t>
            </a:r>
            <a:r>
              <a:rPr lang="en-US" sz="3200"/>
              <a:t> </a:t>
            </a:r>
            <a:r>
              <a:rPr lang="en-US" sz="4400"/>
              <a:t>Contents:</a:t>
            </a:r>
          </a:p>
          <a:p>
            <a:pPr lvl="1">
              <a:buFontTx/>
              <a:buChar char="•"/>
            </a:pPr>
            <a:r>
              <a:rPr lang="en-US" sz="3200"/>
              <a:t>Position graphs</a:t>
            </a:r>
          </a:p>
          <a:p>
            <a:pPr lvl="2">
              <a:buFontTx/>
              <a:buChar char="•"/>
            </a:pPr>
            <a:r>
              <a:rPr lang="en-US" sz="3200"/>
              <a:t>Whiteboard</a:t>
            </a:r>
          </a:p>
          <a:p>
            <a:pPr lvl="2">
              <a:buFontTx/>
              <a:buChar char="•"/>
            </a:pPr>
            <a:r>
              <a:rPr lang="en-US" sz="3200"/>
              <a:t>Qualitative</a:t>
            </a:r>
          </a:p>
          <a:p>
            <a:pPr lvl="2">
              <a:buFontTx/>
              <a:buChar char="•"/>
            </a:pPr>
            <a:r>
              <a:rPr lang="en-US" sz="3200"/>
              <a:t>Instantaneous</a:t>
            </a:r>
          </a:p>
          <a:p>
            <a:pPr lvl="1">
              <a:buFontTx/>
              <a:buChar char="•"/>
            </a:pPr>
            <a:r>
              <a:rPr lang="en-US" sz="3200"/>
              <a:t>Velocity graphs</a:t>
            </a:r>
          </a:p>
          <a:p>
            <a:pPr lvl="2">
              <a:buFontTx/>
              <a:buChar char="•"/>
            </a:pPr>
            <a:r>
              <a:rPr lang="en-US" sz="3200"/>
              <a:t>Whiteboard</a:t>
            </a:r>
          </a:p>
          <a:p>
            <a:pPr lvl="2">
              <a:buFontTx/>
              <a:buChar char="•"/>
            </a:pPr>
            <a:r>
              <a:rPr lang="en-US" sz="3200"/>
              <a:t>Qualitative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826" name="Group 2"/>
          <p:cNvGrpSpPr>
            <a:grpSpLocks/>
          </p:cNvGrpSpPr>
          <p:nvPr/>
        </p:nvGrpSpPr>
        <p:grpSpPr bwMode="auto">
          <a:xfrm>
            <a:off x="476250" y="685800"/>
            <a:ext cx="7829550" cy="5767388"/>
            <a:chOff x="192" y="528"/>
            <a:chExt cx="4932" cy="3633"/>
          </a:xfrm>
        </p:grpSpPr>
        <p:sp>
          <p:nvSpPr>
            <p:cNvPr id="77827" name="Line 3"/>
            <p:cNvSpPr>
              <a:spLocks noChangeShapeType="1"/>
            </p:cNvSpPr>
            <p:nvPr/>
          </p:nvSpPr>
          <p:spPr bwMode="auto">
            <a:xfrm>
              <a:off x="669" y="529"/>
              <a:ext cx="0" cy="32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28" name="Text Box 4"/>
            <p:cNvSpPr txBox="1">
              <a:spLocks noChangeArrowheads="1"/>
            </p:cNvSpPr>
            <p:nvPr/>
          </p:nvSpPr>
          <p:spPr bwMode="auto">
            <a:xfrm rot="-5400000">
              <a:off x="-367" y="2514"/>
              <a:ext cx="1501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Position in meters</a:t>
              </a:r>
            </a:p>
          </p:txBody>
        </p:sp>
        <p:sp>
          <p:nvSpPr>
            <p:cNvPr id="77829" name="Line 5"/>
            <p:cNvSpPr>
              <a:spLocks noChangeShapeType="1"/>
            </p:cNvSpPr>
            <p:nvPr/>
          </p:nvSpPr>
          <p:spPr bwMode="auto">
            <a:xfrm>
              <a:off x="660" y="3780"/>
              <a:ext cx="4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30" name="Text Box 6"/>
            <p:cNvSpPr txBox="1">
              <a:spLocks noChangeArrowheads="1"/>
            </p:cNvSpPr>
            <p:nvPr/>
          </p:nvSpPr>
          <p:spPr bwMode="auto">
            <a:xfrm>
              <a:off x="1200" y="3840"/>
              <a:ext cx="1373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Time in seconds</a:t>
              </a:r>
            </a:p>
          </p:txBody>
        </p:sp>
        <p:sp>
          <p:nvSpPr>
            <p:cNvPr id="77831" name="Line 7"/>
            <p:cNvSpPr>
              <a:spLocks noChangeShapeType="1"/>
            </p:cNvSpPr>
            <p:nvPr/>
          </p:nvSpPr>
          <p:spPr bwMode="auto">
            <a:xfrm flipV="1">
              <a:off x="11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32" name="Line 8"/>
            <p:cNvSpPr>
              <a:spLocks noChangeShapeType="1"/>
            </p:cNvSpPr>
            <p:nvPr/>
          </p:nvSpPr>
          <p:spPr bwMode="auto">
            <a:xfrm flipV="1">
              <a:off x="16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33" name="Line 9"/>
            <p:cNvSpPr>
              <a:spLocks noChangeShapeType="1"/>
            </p:cNvSpPr>
            <p:nvPr/>
          </p:nvSpPr>
          <p:spPr bwMode="auto">
            <a:xfrm flipV="1">
              <a:off x="21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34" name="Line 10"/>
            <p:cNvSpPr>
              <a:spLocks noChangeShapeType="1"/>
            </p:cNvSpPr>
            <p:nvPr/>
          </p:nvSpPr>
          <p:spPr bwMode="auto">
            <a:xfrm flipV="1">
              <a:off x="25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35" name="Line 11"/>
            <p:cNvSpPr>
              <a:spLocks noChangeShapeType="1"/>
            </p:cNvSpPr>
            <p:nvPr/>
          </p:nvSpPr>
          <p:spPr bwMode="auto">
            <a:xfrm flipV="1">
              <a:off x="307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36" name="Line 12"/>
            <p:cNvSpPr>
              <a:spLocks noChangeShapeType="1"/>
            </p:cNvSpPr>
            <p:nvPr/>
          </p:nvSpPr>
          <p:spPr bwMode="auto">
            <a:xfrm flipV="1">
              <a:off x="35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37" name="Line 13"/>
            <p:cNvSpPr>
              <a:spLocks noChangeShapeType="1"/>
            </p:cNvSpPr>
            <p:nvPr/>
          </p:nvSpPr>
          <p:spPr bwMode="auto">
            <a:xfrm flipV="1">
              <a:off x="40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38" name="Line 14"/>
            <p:cNvSpPr>
              <a:spLocks noChangeShapeType="1"/>
            </p:cNvSpPr>
            <p:nvPr/>
          </p:nvSpPr>
          <p:spPr bwMode="auto">
            <a:xfrm flipV="1">
              <a:off x="45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39" name="Line 15"/>
            <p:cNvSpPr>
              <a:spLocks noChangeShapeType="1"/>
            </p:cNvSpPr>
            <p:nvPr/>
          </p:nvSpPr>
          <p:spPr bwMode="auto">
            <a:xfrm flipV="1">
              <a:off x="49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40" name="Text Box 16"/>
            <p:cNvSpPr txBox="1">
              <a:spLocks noChangeArrowheads="1"/>
            </p:cNvSpPr>
            <p:nvPr/>
          </p:nvSpPr>
          <p:spPr bwMode="auto">
            <a:xfrm>
              <a:off x="2956" y="3834"/>
              <a:ext cx="37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s</a:t>
              </a:r>
            </a:p>
          </p:txBody>
        </p:sp>
        <p:sp>
          <p:nvSpPr>
            <p:cNvPr id="77841" name="Line 17"/>
            <p:cNvSpPr>
              <a:spLocks noChangeShapeType="1"/>
            </p:cNvSpPr>
            <p:nvPr/>
          </p:nvSpPr>
          <p:spPr bwMode="auto">
            <a:xfrm>
              <a:off x="576" y="33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42" name="Line 18"/>
            <p:cNvSpPr>
              <a:spLocks noChangeShapeType="1"/>
            </p:cNvSpPr>
            <p:nvPr/>
          </p:nvSpPr>
          <p:spPr bwMode="auto">
            <a:xfrm>
              <a:off x="576" y="283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43" name="Line 19"/>
            <p:cNvSpPr>
              <a:spLocks noChangeShapeType="1"/>
            </p:cNvSpPr>
            <p:nvPr/>
          </p:nvSpPr>
          <p:spPr bwMode="auto">
            <a:xfrm>
              <a:off x="576" y="235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44" name="Line 20"/>
            <p:cNvSpPr>
              <a:spLocks noChangeShapeType="1"/>
            </p:cNvSpPr>
            <p:nvPr/>
          </p:nvSpPr>
          <p:spPr bwMode="auto">
            <a:xfrm>
              <a:off x="576" y="187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45" name="Line 21"/>
            <p:cNvSpPr>
              <a:spLocks noChangeShapeType="1"/>
            </p:cNvSpPr>
            <p:nvPr/>
          </p:nvSpPr>
          <p:spPr bwMode="auto">
            <a:xfrm>
              <a:off x="576" y="139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46" name="Line 22"/>
            <p:cNvSpPr>
              <a:spLocks noChangeShapeType="1"/>
            </p:cNvSpPr>
            <p:nvPr/>
          </p:nvSpPr>
          <p:spPr bwMode="auto">
            <a:xfrm>
              <a:off x="576" y="9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47" name="Text Box 23"/>
            <p:cNvSpPr txBox="1">
              <a:spLocks noChangeArrowheads="1"/>
            </p:cNvSpPr>
            <p:nvPr/>
          </p:nvSpPr>
          <p:spPr bwMode="auto">
            <a:xfrm>
              <a:off x="192" y="1194"/>
              <a:ext cx="458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m</a:t>
              </a:r>
            </a:p>
          </p:txBody>
        </p:sp>
      </p:grpSp>
      <p:sp>
        <p:nvSpPr>
          <p:cNvPr id="77848" name="Text Box 24"/>
          <p:cNvSpPr txBox="1">
            <a:spLocks noChangeArrowheads="1"/>
          </p:cNvSpPr>
          <p:nvPr/>
        </p:nvSpPr>
        <p:spPr bwMode="auto">
          <a:xfrm>
            <a:off x="2117725" y="30163"/>
            <a:ext cx="3876675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What’s going on here?</a:t>
            </a:r>
          </a:p>
        </p:txBody>
      </p:sp>
      <p:sp>
        <p:nvSpPr>
          <p:cNvPr id="77851" name="Line 27"/>
          <p:cNvSpPr>
            <a:spLocks noChangeShapeType="1"/>
          </p:cNvSpPr>
          <p:nvPr/>
        </p:nvSpPr>
        <p:spPr bwMode="auto">
          <a:xfrm flipV="1">
            <a:off x="1219200" y="2057400"/>
            <a:ext cx="3810000" cy="3733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52" name="Line 28"/>
          <p:cNvSpPr>
            <a:spLocks noChangeShapeType="1"/>
          </p:cNvSpPr>
          <p:nvPr/>
        </p:nvSpPr>
        <p:spPr bwMode="auto">
          <a:xfrm>
            <a:off x="5029200" y="2057400"/>
            <a:ext cx="3048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4" name="Group 2"/>
          <p:cNvGrpSpPr>
            <a:grpSpLocks/>
          </p:cNvGrpSpPr>
          <p:nvPr/>
        </p:nvGrpSpPr>
        <p:grpSpPr bwMode="auto">
          <a:xfrm>
            <a:off x="476250" y="685800"/>
            <a:ext cx="7829550" cy="5767388"/>
            <a:chOff x="192" y="528"/>
            <a:chExt cx="4932" cy="3633"/>
          </a:xfrm>
        </p:grpSpPr>
        <p:sp>
          <p:nvSpPr>
            <p:cNvPr id="74755" name="Line 3"/>
            <p:cNvSpPr>
              <a:spLocks noChangeShapeType="1"/>
            </p:cNvSpPr>
            <p:nvPr/>
          </p:nvSpPr>
          <p:spPr bwMode="auto">
            <a:xfrm>
              <a:off x="669" y="529"/>
              <a:ext cx="0" cy="32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756" name="Text Box 4"/>
            <p:cNvSpPr txBox="1">
              <a:spLocks noChangeArrowheads="1"/>
            </p:cNvSpPr>
            <p:nvPr/>
          </p:nvSpPr>
          <p:spPr bwMode="auto">
            <a:xfrm rot="-5400000">
              <a:off x="-367" y="2514"/>
              <a:ext cx="1501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Position in meters</a:t>
              </a:r>
            </a:p>
          </p:txBody>
        </p:sp>
        <p:sp>
          <p:nvSpPr>
            <p:cNvPr id="74757" name="Line 5"/>
            <p:cNvSpPr>
              <a:spLocks noChangeShapeType="1"/>
            </p:cNvSpPr>
            <p:nvPr/>
          </p:nvSpPr>
          <p:spPr bwMode="auto">
            <a:xfrm>
              <a:off x="660" y="3780"/>
              <a:ext cx="4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758" name="Text Box 6"/>
            <p:cNvSpPr txBox="1">
              <a:spLocks noChangeArrowheads="1"/>
            </p:cNvSpPr>
            <p:nvPr/>
          </p:nvSpPr>
          <p:spPr bwMode="auto">
            <a:xfrm>
              <a:off x="1200" y="3840"/>
              <a:ext cx="1373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Time in seconds</a:t>
              </a:r>
            </a:p>
          </p:txBody>
        </p:sp>
        <p:sp>
          <p:nvSpPr>
            <p:cNvPr id="74759" name="Line 7"/>
            <p:cNvSpPr>
              <a:spLocks noChangeShapeType="1"/>
            </p:cNvSpPr>
            <p:nvPr/>
          </p:nvSpPr>
          <p:spPr bwMode="auto">
            <a:xfrm flipV="1">
              <a:off x="11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760" name="Line 8"/>
            <p:cNvSpPr>
              <a:spLocks noChangeShapeType="1"/>
            </p:cNvSpPr>
            <p:nvPr/>
          </p:nvSpPr>
          <p:spPr bwMode="auto">
            <a:xfrm flipV="1">
              <a:off x="16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761" name="Line 9"/>
            <p:cNvSpPr>
              <a:spLocks noChangeShapeType="1"/>
            </p:cNvSpPr>
            <p:nvPr/>
          </p:nvSpPr>
          <p:spPr bwMode="auto">
            <a:xfrm flipV="1">
              <a:off x="21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762" name="Line 10"/>
            <p:cNvSpPr>
              <a:spLocks noChangeShapeType="1"/>
            </p:cNvSpPr>
            <p:nvPr/>
          </p:nvSpPr>
          <p:spPr bwMode="auto">
            <a:xfrm flipV="1">
              <a:off x="25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763" name="Line 11"/>
            <p:cNvSpPr>
              <a:spLocks noChangeShapeType="1"/>
            </p:cNvSpPr>
            <p:nvPr/>
          </p:nvSpPr>
          <p:spPr bwMode="auto">
            <a:xfrm flipV="1">
              <a:off x="307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764" name="Line 12"/>
            <p:cNvSpPr>
              <a:spLocks noChangeShapeType="1"/>
            </p:cNvSpPr>
            <p:nvPr/>
          </p:nvSpPr>
          <p:spPr bwMode="auto">
            <a:xfrm flipV="1">
              <a:off x="35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765" name="Line 13"/>
            <p:cNvSpPr>
              <a:spLocks noChangeShapeType="1"/>
            </p:cNvSpPr>
            <p:nvPr/>
          </p:nvSpPr>
          <p:spPr bwMode="auto">
            <a:xfrm flipV="1">
              <a:off x="40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766" name="Line 14"/>
            <p:cNvSpPr>
              <a:spLocks noChangeShapeType="1"/>
            </p:cNvSpPr>
            <p:nvPr/>
          </p:nvSpPr>
          <p:spPr bwMode="auto">
            <a:xfrm flipV="1">
              <a:off x="45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767" name="Line 15"/>
            <p:cNvSpPr>
              <a:spLocks noChangeShapeType="1"/>
            </p:cNvSpPr>
            <p:nvPr/>
          </p:nvSpPr>
          <p:spPr bwMode="auto">
            <a:xfrm flipV="1">
              <a:off x="49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768" name="Text Box 16"/>
            <p:cNvSpPr txBox="1">
              <a:spLocks noChangeArrowheads="1"/>
            </p:cNvSpPr>
            <p:nvPr/>
          </p:nvSpPr>
          <p:spPr bwMode="auto">
            <a:xfrm>
              <a:off x="2956" y="3834"/>
              <a:ext cx="37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s</a:t>
              </a:r>
            </a:p>
          </p:txBody>
        </p:sp>
        <p:sp>
          <p:nvSpPr>
            <p:cNvPr id="74769" name="Line 17"/>
            <p:cNvSpPr>
              <a:spLocks noChangeShapeType="1"/>
            </p:cNvSpPr>
            <p:nvPr/>
          </p:nvSpPr>
          <p:spPr bwMode="auto">
            <a:xfrm>
              <a:off x="576" y="33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770" name="Line 18"/>
            <p:cNvSpPr>
              <a:spLocks noChangeShapeType="1"/>
            </p:cNvSpPr>
            <p:nvPr/>
          </p:nvSpPr>
          <p:spPr bwMode="auto">
            <a:xfrm>
              <a:off x="576" y="283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771" name="Line 19"/>
            <p:cNvSpPr>
              <a:spLocks noChangeShapeType="1"/>
            </p:cNvSpPr>
            <p:nvPr/>
          </p:nvSpPr>
          <p:spPr bwMode="auto">
            <a:xfrm>
              <a:off x="576" y="235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772" name="Line 20"/>
            <p:cNvSpPr>
              <a:spLocks noChangeShapeType="1"/>
            </p:cNvSpPr>
            <p:nvPr/>
          </p:nvSpPr>
          <p:spPr bwMode="auto">
            <a:xfrm>
              <a:off x="576" y="187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773" name="Line 21"/>
            <p:cNvSpPr>
              <a:spLocks noChangeShapeType="1"/>
            </p:cNvSpPr>
            <p:nvPr/>
          </p:nvSpPr>
          <p:spPr bwMode="auto">
            <a:xfrm>
              <a:off x="576" y="139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774" name="Line 22"/>
            <p:cNvSpPr>
              <a:spLocks noChangeShapeType="1"/>
            </p:cNvSpPr>
            <p:nvPr/>
          </p:nvSpPr>
          <p:spPr bwMode="auto">
            <a:xfrm>
              <a:off x="576" y="9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775" name="Text Box 23"/>
            <p:cNvSpPr txBox="1">
              <a:spLocks noChangeArrowheads="1"/>
            </p:cNvSpPr>
            <p:nvPr/>
          </p:nvSpPr>
          <p:spPr bwMode="auto">
            <a:xfrm>
              <a:off x="192" y="1194"/>
              <a:ext cx="458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m</a:t>
              </a:r>
            </a:p>
          </p:txBody>
        </p:sp>
      </p:grpSp>
      <p:sp>
        <p:nvSpPr>
          <p:cNvPr id="74778" name="Text Box 26"/>
          <p:cNvSpPr txBox="1">
            <a:spLocks noChangeArrowheads="1"/>
          </p:cNvSpPr>
          <p:nvPr/>
        </p:nvSpPr>
        <p:spPr bwMode="auto">
          <a:xfrm>
            <a:off x="2117725" y="30163"/>
            <a:ext cx="3876675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What’s going on here?</a:t>
            </a:r>
          </a:p>
        </p:txBody>
      </p:sp>
      <p:sp>
        <p:nvSpPr>
          <p:cNvPr id="74779" name="Freeform 27"/>
          <p:cNvSpPr>
            <a:spLocks/>
          </p:cNvSpPr>
          <p:nvPr/>
        </p:nvSpPr>
        <p:spPr bwMode="auto">
          <a:xfrm>
            <a:off x="1219200" y="685800"/>
            <a:ext cx="6781800" cy="5105400"/>
          </a:xfrm>
          <a:custGeom>
            <a:avLst/>
            <a:gdLst/>
            <a:ahLst/>
            <a:cxnLst>
              <a:cxn ang="0">
                <a:pos x="0" y="3216"/>
              </a:cxn>
              <a:cxn ang="0">
                <a:pos x="480" y="3120"/>
              </a:cxn>
              <a:cxn ang="0">
                <a:pos x="960" y="2784"/>
              </a:cxn>
              <a:cxn ang="0">
                <a:pos x="1440" y="2208"/>
              </a:cxn>
              <a:cxn ang="0">
                <a:pos x="1920" y="1344"/>
              </a:cxn>
              <a:cxn ang="0">
                <a:pos x="2304" y="0"/>
              </a:cxn>
            </a:cxnLst>
            <a:rect l="0" t="0" r="r" b="b"/>
            <a:pathLst>
              <a:path w="2304" h="3216">
                <a:moveTo>
                  <a:pt x="0" y="3216"/>
                </a:moveTo>
                <a:cubicBezTo>
                  <a:pt x="160" y="3204"/>
                  <a:pt x="320" y="3192"/>
                  <a:pt x="480" y="3120"/>
                </a:cubicBezTo>
                <a:cubicBezTo>
                  <a:pt x="640" y="3048"/>
                  <a:pt x="800" y="2936"/>
                  <a:pt x="960" y="2784"/>
                </a:cubicBezTo>
                <a:cubicBezTo>
                  <a:pt x="1120" y="2632"/>
                  <a:pt x="1280" y="2448"/>
                  <a:pt x="1440" y="2208"/>
                </a:cubicBezTo>
                <a:cubicBezTo>
                  <a:pt x="1600" y="1968"/>
                  <a:pt x="1776" y="1712"/>
                  <a:pt x="1920" y="1344"/>
                </a:cubicBezTo>
                <a:cubicBezTo>
                  <a:pt x="2064" y="976"/>
                  <a:pt x="2184" y="488"/>
                  <a:pt x="2304" y="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778" name="Group 2"/>
          <p:cNvGrpSpPr>
            <a:grpSpLocks/>
          </p:cNvGrpSpPr>
          <p:nvPr/>
        </p:nvGrpSpPr>
        <p:grpSpPr bwMode="auto">
          <a:xfrm>
            <a:off x="476250" y="685800"/>
            <a:ext cx="7829550" cy="5767388"/>
            <a:chOff x="192" y="528"/>
            <a:chExt cx="4932" cy="3633"/>
          </a:xfrm>
        </p:grpSpPr>
        <p:sp>
          <p:nvSpPr>
            <p:cNvPr id="75779" name="Line 3"/>
            <p:cNvSpPr>
              <a:spLocks noChangeShapeType="1"/>
            </p:cNvSpPr>
            <p:nvPr/>
          </p:nvSpPr>
          <p:spPr bwMode="auto">
            <a:xfrm>
              <a:off x="669" y="529"/>
              <a:ext cx="0" cy="32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80" name="Text Box 4"/>
            <p:cNvSpPr txBox="1">
              <a:spLocks noChangeArrowheads="1"/>
            </p:cNvSpPr>
            <p:nvPr/>
          </p:nvSpPr>
          <p:spPr bwMode="auto">
            <a:xfrm rot="-5400000">
              <a:off x="-367" y="2514"/>
              <a:ext cx="1501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Position in meters</a:t>
              </a:r>
            </a:p>
          </p:txBody>
        </p:sp>
        <p:sp>
          <p:nvSpPr>
            <p:cNvPr id="75781" name="Line 5"/>
            <p:cNvSpPr>
              <a:spLocks noChangeShapeType="1"/>
            </p:cNvSpPr>
            <p:nvPr/>
          </p:nvSpPr>
          <p:spPr bwMode="auto">
            <a:xfrm>
              <a:off x="660" y="3780"/>
              <a:ext cx="4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82" name="Text Box 6"/>
            <p:cNvSpPr txBox="1">
              <a:spLocks noChangeArrowheads="1"/>
            </p:cNvSpPr>
            <p:nvPr/>
          </p:nvSpPr>
          <p:spPr bwMode="auto">
            <a:xfrm>
              <a:off x="1200" y="3840"/>
              <a:ext cx="1373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Time in seconds</a:t>
              </a:r>
            </a:p>
          </p:txBody>
        </p:sp>
        <p:sp>
          <p:nvSpPr>
            <p:cNvPr id="75783" name="Line 7"/>
            <p:cNvSpPr>
              <a:spLocks noChangeShapeType="1"/>
            </p:cNvSpPr>
            <p:nvPr/>
          </p:nvSpPr>
          <p:spPr bwMode="auto">
            <a:xfrm flipV="1">
              <a:off x="11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84" name="Line 8"/>
            <p:cNvSpPr>
              <a:spLocks noChangeShapeType="1"/>
            </p:cNvSpPr>
            <p:nvPr/>
          </p:nvSpPr>
          <p:spPr bwMode="auto">
            <a:xfrm flipV="1">
              <a:off x="16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85" name="Line 9"/>
            <p:cNvSpPr>
              <a:spLocks noChangeShapeType="1"/>
            </p:cNvSpPr>
            <p:nvPr/>
          </p:nvSpPr>
          <p:spPr bwMode="auto">
            <a:xfrm flipV="1">
              <a:off x="21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86" name="Line 10"/>
            <p:cNvSpPr>
              <a:spLocks noChangeShapeType="1"/>
            </p:cNvSpPr>
            <p:nvPr/>
          </p:nvSpPr>
          <p:spPr bwMode="auto">
            <a:xfrm flipV="1">
              <a:off x="25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87" name="Line 11"/>
            <p:cNvSpPr>
              <a:spLocks noChangeShapeType="1"/>
            </p:cNvSpPr>
            <p:nvPr/>
          </p:nvSpPr>
          <p:spPr bwMode="auto">
            <a:xfrm flipV="1">
              <a:off x="307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88" name="Line 12"/>
            <p:cNvSpPr>
              <a:spLocks noChangeShapeType="1"/>
            </p:cNvSpPr>
            <p:nvPr/>
          </p:nvSpPr>
          <p:spPr bwMode="auto">
            <a:xfrm flipV="1">
              <a:off x="35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89" name="Line 13"/>
            <p:cNvSpPr>
              <a:spLocks noChangeShapeType="1"/>
            </p:cNvSpPr>
            <p:nvPr/>
          </p:nvSpPr>
          <p:spPr bwMode="auto">
            <a:xfrm flipV="1">
              <a:off x="40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90" name="Line 14"/>
            <p:cNvSpPr>
              <a:spLocks noChangeShapeType="1"/>
            </p:cNvSpPr>
            <p:nvPr/>
          </p:nvSpPr>
          <p:spPr bwMode="auto">
            <a:xfrm flipV="1">
              <a:off x="45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91" name="Line 15"/>
            <p:cNvSpPr>
              <a:spLocks noChangeShapeType="1"/>
            </p:cNvSpPr>
            <p:nvPr/>
          </p:nvSpPr>
          <p:spPr bwMode="auto">
            <a:xfrm flipV="1">
              <a:off x="49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92" name="Text Box 16"/>
            <p:cNvSpPr txBox="1">
              <a:spLocks noChangeArrowheads="1"/>
            </p:cNvSpPr>
            <p:nvPr/>
          </p:nvSpPr>
          <p:spPr bwMode="auto">
            <a:xfrm>
              <a:off x="2956" y="3834"/>
              <a:ext cx="37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s</a:t>
              </a:r>
            </a:p>
          </p:txBody>
        </p:sp>
        <p:sp>
          <p:nvSpPr>
            <p:cNvPr id="75793" name="Line 17"/>
            <p:cNvSpPr>
              <a:spLocks noChangeShapeType="1"/>
            </p:cNvSpPr>
            <p:nvPr/>
          </p:nvSpPr>
          <p:spPr bwMode="auto">
            <a:xfrm>
              <a:off x="576" y="33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94" name="Line 18"/>
            <p:cNvSpPr>
              <a:spLocks noChangeShapeType="1"/>
            </p:cNvSpPr>
            <p:nvPr/>
          </p:nvSpPr>
          <p:spPr bwMode="auto">
            <a:xfrm>
              <a:off x="576" y="283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95" name="Line 19"/>
            <p:cNvSpPr>
              <a:spLocks noChangeShapeType="1"/>
            </p:cNvSpPr>
            <p:nvPr/>
          </p:nvSpPr>
          <p:spPr bwMode="auto">
            <a:xfrm>
              <a:off x="576" y="235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96" name="Line 20"/>
            <p:cNvSpPr>
              <a:spLocks noChangeShapeType="1"/>
            </p:cNvSpPr>
            <p:nvPr/>
          </p:nvSpPr>
          <p:spPr bwMode="auto">
            <a:xfrm>
              <a:off x="576" y="187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97" name="Line 21"/>
            <p:cNvSpPr>
              <a:spLocks noChangeShapeType="1"/>
            </p:cNvSpPr>
            <p:nvPr/>
          </p:nvSpPr>
          <p:spPr bwMode="auto">
            <a:xfrm>
              <a:off x="576" y="139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98" name="Line 22"/>
            <p:cNvSpPr>
              <a:spLocks noChangeShapeType="1"/>
            </p:cNvSpPr>
            <p:nvPr/>
          </p:nvSpPr>
          <p:spPr bwMode="auto">
            <a:xfrm>
              <a:off x="576" y="9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99" name="Text Box 23"/>
            <p:cNvSpPr txBox="1">
              <a:spLocks noChangeArrowheads="1"/>
            </p:cNvSpPr>
            <p:nvPr/>
          </p:nvSpPr>
          <p:spPr bwMode="auto">
            <a:xfrm>
              <a:off x="192" y="1194"/>
              <a:ext cx="458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m</a:t>
              </a:r>
            </a:p>
          </p:txBody>
        </p:sp>
      </p:grpSp>
      <p:sp>
        <p:nvSpPr>
          <p:cNvPr id="75801" name="Freeform 25"/>
          <p:cNvSpPr>
            <a:spLocks/>
          </p:cNvSpPr>
          <p:nvPr/>
        </p:nvSpPr>
        <p:spPr bwMode="auto">
          <a:xfrm>
            <a:off x="1219200" y="1828800"/>
            <a:ext cx="6858000" cy="3962400"/>
          </a:xfrm>
          <a:custGeom>
            <a:avLst/>
            <a:gdLst/>
            <a:ahLst/>
            <a:cxnLst>
              <a:cxn ang="0">
                <a:pos x="0" y="2496"/>
              </a:cxn>
              <a:cxn ang="0">
                <a:pos x="1920" y="624"/>
              </a:cxn>
              <a:cxn ang="0">
                <a:pos x="2880" y="144"/>
              </a:cxn>
              <a:cxn ang="0">
                <a:pos x="4320" y="0"/>
              </a:cxn>
            </a:cxnLst>
            <a:rect l="0" t="0" r="r" b="b"/>
            <a:pathLst>
              <a:path w="4320" h="2496">
                <a:moveTo>
                  <a:pt x="0" y="2496"/>
                </a:moveTo>
                <a:cubicBezTo>
                  <a:pt x="720" y="1756"/>
                  <a:pt x="1440" y="1016"/>
                  <a:pt x="1920" y="624"/>
                </a:cubicBezTo>
                <a:cubicBezTo>
                  <a:pt x="2400" y="232"/>
                  <a:pt x="2480" y="248"/>
                  <a:pt x="2880" y="144"/>
                </a:cubicBezTo>
                <a:cubicBezTo>
                  <a:pt x="3280" y="40"/>
                  <a:pt x="3800" y="20"/>
                  <a:pt x="4320" y="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02" name="Text Box 26"/>
          <p:cNvSpPr txBox="1">
            <a:spLocks noChangeArrowheads="1"/>
          </p:cNvSpPr>
          <p:nvPr/>
        </p:nvSpPr>
        <p:spPr bwMode="auto">
          <a:xfrm>
            <a:off x="2117725" y="30163"/>
            <a:ext cx="3876675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What’s going on here?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850" name="Group 2"/>
          <p:cNvGrpSpPr>
            <a:grpSpLocks/>
          </p:cNvGrpSpPr>
          <p:nvPr/>
        </p:nvGrpSpPr>
        <p:grpSpPr bwMode="auto">
          <a:xfrm>
            <a:off x="476250" y="685800"/>
            <a:ext cx="7829550" cy="5767388"/>
            <a:chOff x="192" y="528"/>
            <a:chExt cx="4932" cy="3633"/>
          </a:xfrm>
        </p:grpSpPr>
        <p:sp>
          <p:nvSpPr>
            <p:cNvPr id="78851" name="Line 3"/>
            <p:cNvSpPr>
              <a:spLocks noChangeShapeType="1"/>
            </p:cNvSpPr>
            <p:nvPr/>
          </p:nvSpPr>
          <p:spPr bwMode="auto">
            <a:xfrm>
              <a:off x="669" y="529"/>
              <a:ext cx="0" cy="32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52" name="Text Box 4"/>
            <p:cNvSpPr txBox="1">
              <a:spLocks noChangeArrowheads="1"/>
            </p:cNvSpPr>
            <p:nvPr/>
          </p:nvSpPr>
          <p:spPr bwMode="auto">
            <a:xfrm rot="-5400000">
              <a:off x="-367" y="2514"/>
              <a:ext cx="1501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Position in meters</a:t>
              </a:r>
            </a:p>
          </p:txBody>
        </p:sp>
        <p:sp>
          <p:nvSpPr>
            <p:cNvPr id="78853" name="Line 5"/>
            <p:cNvSpPr>
              <a:spLocks noChangeShapeType="1"/>
            </p:cNvSpPr>
            <p:nvPr/>
          </p:nvSpPr>
          <p:spPr bwMode="auto">
            <a:xfrm>
              <a:off x="660" y="3780"/>
              <a:ext cx="4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54" name="Text Box 6"/>
            <p:cNvSpPr txBox="1">
              <a:spLocks noChangeArrowheads="1"/>
            </p:cNvSpPr>
            <p:nvPr/>
          </p:nvSpPr>
          <p:spPr bwMode="auto">
            <a:xfrm>
              <a:off x="1200" y="3840"/>
              <a:ext cx="1373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Time in seconds</a:t>
              </a:r>
            </a:p>
          </p:txBody>
        </p:sp>
        <p:sp>
          <p:nvSpPr>
            <p:cNvPr id="78855" name="Line 7"/>
            <p:cNvSpPr>
              <a:spLocks noChangeShapeType="1"/>
            </p:cNvSpPr>
            <p:nvPr/>
          </p:nvSpPr>
          <p:spPr bwMode="auto">
            <a:xfrm flipV="1">
              <a:off x="11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56" name="Line 8"/>
            <p:cNvSpPr>
              <a:spLocks noChangeShapeType="1"/>
            </p:cNvSpPr>
            <p:nvPr/>
          </p:nvSpPr>
          <p:spPr bwMode="auto">
            <a:xfrm flipV="1">
              <a:off x="16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57" name="Line 9"/>
            <p:cNvSpPr>
              <a:spLocks noChangeShapeType="1"/>
            </p:cNvSpPr>
            <p:nvPr/>
          </p:nvSpPr>
          <p:spPr bwMode="auto">
            <a:xfrm flipV="1">
              <a:off x="21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58" name="Line 10"/>
            <p:cNvSpPr>
              <a:spLocks noChangeShapeType="1"/>
            </p:cNvSpPr>
            <p:nvPr/>
          </p:nvSpPr>
          <p:spPr bwMode="auto">
            <a:xfrm flipV="1">
              <a:off x="25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59" name="Line 11"/>
            <p:cNvSpPr>
              <a:spLocks noChangeShapeType="1"/>
            </p:cNvSpPr>
            <p:nvPr/>
          </p:nvSpPr>
          <p:spPr bwMode="auto">
            <a:xfrm flipV="1">
              <a:off x="307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60" name="Line 12"/>
            <p:cNvSpPr>
              <a:spLocks noChangeShapeType="1"/>
            </p:cNvSpPr>
            <p:nvPr/>
          </p:nvSpPr>
          <p:spPr bwMode="auto">
            <a:xfrm flipV="1">
              <a:off x="35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61" name="Line 13"/>
            <p:cNvSpPr>
              <a:spLocks noChangeShapeType="1"/>
            </p:cNvSpPr>
            <p:nvPr/>
          </p:nvSpPr>
          <p:spPr bwMode="auto">
            <a:xfrm flipV="1">
              <a:off x="40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62" name="Line 14"/>
            <p:cNvSpPr>
              <a:spLocks noChangeShapeType="1"/>
            </p:cNvSpPr>
            <p:nvPr/>
          </p:nvSpPr>
          <p:spPr bwMode="auto">
            <a:xfrm flipV="1">
              <a:off x="45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63" name="Line 15"/>
            <p:cNvSpPr>
              <a:spLocks noChangeShapeType="1"/>
            </p:cNvSpPr>
            <p:nvPr/>
          </p:nvSpPr>
          <p:spPr bwMode="auto">
            <a:xfrm flipV="1">
              <a:off x="49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64" name="Text Box 16"/>
            <p:cNvSpPr txBox="1">
              <a:spLocks noChangeArrowheads="1"/>
            </p:cNvSpPr>
            <p:nvPr/>
          </p:nvSpPr>
          <p:spPr bwMode="auto">
            <a:xfrm>
              <a:off x="2956" y="3834"/>
              <a:ext cx="37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s</a:t>
              </a:r>
            </a:p>
          </p:txBody>
        </p:sp>
        <p:sp>
          <p:nvSpPr>
            <p:cNvPr id="78865" name="Line 17"/>
            <p:cNvSpPr>
              <a:spLocks noChangeShapeType="1"/>
            </p:cNvSpPr>
            <p:nvPr/>
          </p:nvSpPr>
          <p:spPr bwMode="auto">
            <a:xfrm>
              <a:off x="576" y="33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66" name="Line 18"/>
            <p:cNvSpPr>
              <a:spLocks noChangeShapeType="1"/>
            </p:cNvSpPr>
            <p:nvPr/>
          </p:nvSpPr>
          <p:spPr bwMode="auto">
            <a:xfrm>
              <a:off x="576" y="283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67" name="Line 19"/>
            <p:cNvSpPr>
              <a:spLocks noChangeShapeType="1"/>
            </p:cNvSpPr>
            <p:nvPr/>
          </p:nvSpPr>
          <p:spPr bwMode="auto">
            <a:xfrm>
              <a:off x="576" y="235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68" name="Line 20"/>
            <p:cNvSpPr>
              <a:spLocks noChangeShapeType="1"/>
            </p:cNvSpPr>
            <p:nvPr/>
          </p:nvSpPr>
          <p:spPr bwMode="auto">
            <a:xfrm>
              <a:off x="576" y="187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69" name="Line 21"/>
            <p:cNvSpPr>
              <a:spLocks noChangeShapeType="1"/>
            </p:cNvSpPr>
            <p:nvPr/>
          </p:nvSpPr>
          <p:spPr bwMode="auto">
            <a:xfrm>
              <a:off x="576" y="139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70" name="Line 22"/>
            <p:cNvSpPr>
              <a:spLocks noChangeShapeType="1"/>
            </p:cNvSpPr>
            <p:nvPr/>
          </p:nvSpPr>
          <p:spPr bwMode="auto">
            <a:xfrm>
              <a:off x="576" y="9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71" name="Text Box 23"/>
            <p:cNvSpPr txBox="1">
              <a:spLocks noChangeArrowheads="1"/>
            </p:cNvSpPr>
            <p:nvPr/>
          </p:nvSpPr>
          <p:spPr bwMode="auto">
            <a:xfrm>
              <a:off x="192" y="1194"/>
              <a:ext cx="458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m</a:t>
              </a:r>
            </a:p>
          </p:txBody>
        </p:sp>
      </p:grpSp>
      <p:sp>
        <p:nvSpPr>
          <p:cNvPr id="78873" name="Text Box 25"/>
          <p:cNvSpPr txBox="1">
            <a:spLocks noChangeArrowheads="1"/>
          </p:cNvSpPr>
          <p:nvPr/>
        </p:nvSpPr>
        <p:spPr bwMode="auto">
          <a:xfrm>
            <a:off x="2117725" y="30163"/>
            <a:ext cx="3876675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What’s going on here?</a:t>
            </a:r>
          </a:p>
        </p:txBody>
      </p:sp>
      <p:sp>
        <p:nvSpPr>
          <p:cNvPr id="78874" name="Freeform 26"/>
          <p:cNvSpPr>
            <a:spLocks/>
          </p:cNvSpPr>
          <p:nvPr/>
        </p:nvSpPr>
        <p:spPr bwMode="auto">
          <a:xfrm>
            <a:off x="1219200" y="1295400"/>
            <a:ext cx="6858000" cy="4508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0" y="1920"/>
              </a:cxn>
              <a:cxn ang="0">
                <a:pos x="1920" y="2688"/>
              </a:cxn>
              <a:cxn ang="0">
                <a:pos x="3120" y="2832"/>
              </a:cxn>
            </a:cxnLst>
            <a:rect l="0" t="0" r="r" b="b"/>
            <a:pathLst>
              <a:path w="3120" h="2840">
                <a:moveTo>
                  <a:pt x="0" y="0"/>
                </a:moveTo>
                <a:cubicBezTo>
                  <a:pt x="320" y="736"/>
                  <a:pt x="640" y="1472"/>
                  <a:pt x="960" y="1920"/>
                </a:cubicBezTo>
                <a:cubicBezTo>
                  <a:pt x="1280" y="2368"/>
                  <a:pt x="1560" y="2536"/>
                  <a:pt x="1920" y="2688"/>
                </a:cubicBezTo>
                <a:cubicBezTo>
                  <a:pt x="2280" y="2840"/>
                  <a:pt x="2700" y="2836"/>
                  <a:pt x="3120" y="2832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874" name="Group 2"/>
          <p:cNvGrpSpPr>
            <a:grpSpLocks/>
          </p:cNvGrpSpPr>
          <p:nvPr/>
        </p:nvGrpSpPr>
        <p:grpSpPr bwMode="auto">
          <a:xfrm>
            <a:off x="476250" y="685800"/>
            <a:ext cx="7829550" cy="5767388"/>
            <a:chOff x="192" y="528"/>
            <a:chExt cx="4932" cy="3633"/>
          </a:xfrm>
        </p:grpSpPr>
        <p:sp>
          <p:nvSpPr>
            <p:cNvPr id="79875" name="Line 3"/>
            <p:cNvSpPr>
              <a:spLocks noChangeShapeType="1"/>
            </p:cNvSpPr>
            <p:nvPr/>
          </p:nvSpPr>
          <p:spPr bwMode="auto">
            <a:xfrm>
              <a:off x="669" y="529"/>
              <a:ext cx="0" cy="32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76" name="Text Box 4"/>
            <p:cNvSpPr txBox="1">
              <a:spLocks noChangeArrowheads="1"/>
            </p:cNvSpPr>
            <p:nvPr/>
          </p:nvSpPr>
          <p:spPr bwMode="auto">
            <a:xfrm rot="-5400000">
              <a:off x="-367" y="2514"/>
              <a:ext cx="1501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Position in meters</a:t>
              </a:r>
            </a:p>
          </p:txBody>
        </p:sp>
        <p:sp>
          <p:nvSpPr>
            <p:cNvPr id="79877" name="Line 5"/>
            <p:cNvSpPr>
              <a:spLocks noChangeShapeType="1"/>
            </p:cNvSpPr>
            <p:nvPr/>
          </p:nvSpPr>
          <p:spPr bwMode="auto">
            <a:xfrm>
              <a:off x="660" y="3780"/>
              <a:ext cx="4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78" name="Text Box 6"/>
            <p:cNvSpPr txBox="1">
              <a:spLocks noChangeArrowheads="1"/>
            </p:cNvSpPr>
            <p:nvPr/>
          </p:nvSpPr>
          <p:spPr bwMode="auto">
            <a:xfrm>
              <a:off x="1200" y="3840"/>
              <a:ext cx="1373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Time in seconds</a:t>
              </a:r>
            </a:p>
          </p:txBody>
        </p:sp>
        <p:sp>
          <p:nvSpPr>
            <p:cNvPr id="79879" name="Line 7"/>
            <p:cNvSpPr>
              <a:spLocks noChangeShapeType="1"/>
            </p:cNvSpPr>
            <p:nvPr/>
          </p:nvSpPr>
          <p:spPr bwMode="auto">
            <a:xfrm flipV="1">
              <a:off x="11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80" name="Line 8"/>
            <p:cNvSpPr>
              <a:spLocks noChangeShapeType="1"/>
            </p:cNvSpPr>
            <p:nvPr/>
          </p:nvSpPr>
          <p:spPr bwMode="auto">
            <a:xfrm flipV="1">
              <a:off x="16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81" name="Line 9"/>
            <p:cNvSpPr>
              <a:spLocks noChangeShapeType="1"/>
            </p:cNvSpPr>
            <p:nvPr/>
          </p:nvSpPr>
          <p:spPr bwMode="auto">
            <a:xfrm flipV="1">
              <a:off x="21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82" name="Line 10"/>
            <p:cNvSpPr>
              <a:spLocks noChangeShapeType="1"/>
            </p:cNvSpPr>
            <p:nvPr/>
          </p:nvSpPr>
          <p:spPr bwMode="auto">
            <a:xfrm flipV="1">
              <a:off x="25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83" name="Line 11"/>
            <p:cNvSpPr>
              <a:spLocks noChangeShapeType="1"/>
            </p:cNvSpPr>
            <p:nvPr/>
          </p:nvSpPr>
          <p:spPr bwMode="auto">
            <a:xfrm flipV="1">
              <a:off x="307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84" name="Line 12"/>
            <p:cNvSpPr>
              <a:spLocks noChangeShapeType="1"/>
            </p:cNvSpPr>
            <p:nvPr/>
          </p:nvSpPr>
          <p:spPr bwMode="auto">
            <a:xfrm flipV="1">
              <a:off x="35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85" name="Line 13"/>
            <p:cNvSpPr>
              <a:spLocks noChangeShapeType="1"/>
            </p:cNvSpPr>
            <p:nvPr/>
          </p:nvSpPr>
          <p:spPr bwMode="auto">
            <a:xfrm flipV="1">
              <a:off x="40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86" name="Line 14"/>
            <p:cNvSpPr>
              <a:spLocks noChangeShapeType="1"/>
            </p:cNvSpPr>
            <p:nvPr/>
          </p:nvSpPr>
          <p:spPr bwMode="auto">
            <a:xfrm flipV="1">
              <a:off x="45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87" name="Line 15"/>
            <p:cNvSpPr>
              <a:spLocks noChangeShapeType="1"/>
            </p:cNvSpPr>
            <p:nvPr/>
          </p:nvSpPr>
          <p:spPr bwMode="auto">
            <a:xfrm flipV="1">
              <a:off x="49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88" name="Text Box 16"/>
            <p:cNvSpPr txBox="1">
              <a:spLocks noChangeArrowheads="1"/>
            </p:cNvSpPr>
            <p:nvPr/>
          </p:nvSpPr>
          <p:spPr bwMode="auto">
            <a:xfrm>
              <a:off x="2956" y="3834"/>
              <a:ext cx="37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s</a:t>
              </a:r>
            </a:p>
          </p:txBody>
        </p:sp>
        <p:sp>
          <p:nvSpPr>
            <p:cNvPr id="79889" name="Line 17"/>
            <p:cNvSpPr>
              <a:spLocks noChangeShapeType="1"/>
            </p:cNvSpPr>
            <p:nvPr/>
          </p:nvSpPr>
          <p:spPr bwMode="auto">
            <a:xfrm>
              <a:off x="576" y="33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90" name="Line 18"/>
            <p:cNvSpPr>
              <a:spLocks noChangeShapeType="1"/>
            </p:cNvSpPr>
            <p:nvPr/>
          </p:nvSpPr>
          <p:spPr bwMode="auto">
            <a:xfrm>
              <a:off x="576" y="283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91" name="Line 19"/>
            <p:cNvSpPr>
              <a:spLocks noChangeShapeType="1"/>
            </p:cNvSpPr>
            <p:nvPr/>
          </p:nvSpPr>
          <p:spPr bwMode="auto">
            <a:xfrm>
              <a:off x="576" y="235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92" name="Line 20"/>
            <p:cNvSpPr>
              <a:spLocks noChangeShapeType="1"/>
            </p:cNvSpPr>
            <p:nvPr/>
          </p:nvSpPr>
          <p:spPr bwMode="auto">
            <a:xfrm>
              <a:off x="576" y="187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93" name="Line 21"/>
            <p:cNvSpPr>
              <a:spLocks noChangeShapeType="1"/>
            </p:cNvSpPr>
            <p:nvPr/>
          </p:nvSpPr>
          <p:spPr bwMode="auto">
            <a:xfrm>
              <a:off x="576" y="139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94" name="Line 22"/>
            <p:cNvSpPr>
              <a:spLocks noChangeShapeType="1"/>
            </p:cNvSpPr>
            <p:nvPr/>
          </p:nvSpPr>
          <p:spPr bwMode="auto">
            <a:xfrm>
              <a:off x="576" y="9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95" name="Text Box 23"/>
            <p:cNvSpPr txBox="1">
              <a:spLocks noChangeArrowheads="1"/>
            </p:cNvSpPr>
            <p:nvPr/>
          </p:nvSpPr>
          <p:spPr bwMode="auto">
            <a:xfrm>
              <a:off x="192" y="1194"/>
              <a:ext cx="458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m</a:t>
              </a:r>
            </a:p>
          </p:txBody>
        </p:sp>
      </p:grpSp>
      <p:sp>
        <p:nvSpPr>
          <p:cNvPr id="79896" name="Text Box 24"/>
          <p:cNvSpPr txBox="1">
            <a:spLocks noChangeArrowheads="1"/>
          </p:cNvSpPr>
          <p:nvPr/>
        </p:nvSpPr>
        <p:spPr bwMode="auto">
          <a:xfrm>
            <a:off x="2117725" y="30163"/>
            <a:ext cx="3876675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What’s going on here?</a:t>
            </a:r>
          </a:p>
        </p:txBody>
      </p:sp>
      <p:sp>
        <p:nvSpPr>
          <p:cNvPr id="79898" name="Freeform 26"/>
          <p:cNvSpPr>
            <a:spLocks/>
          </p:cNvSpPr>
          <p:nvPr/>
        </p:nvSpPr>
        <p:spPr bwMode="auto">
          <a:xfrm>
            <a:off x="1219200" y="1244600"/>
            <a:ext cx="6858000" cy="3175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1488" y="32"/>
              </a:cxn>
              <a:cxn ang="0">
                <a:pos x="2400" y="224"/>
              </a:cxn>
              <a:cxn ang="0">
                <a:pos x="3360" y="848"/>
              </a:cxn>
              <a:cxn ang="0">
                <a:pos x="4320" y="2000"/>
              </a:cxn>
            </a:cxnLst>
            <a:rect l="0" t="0" r="r" b="b"/>
            <a:pathLst>
              <a:path w="4320" h="2000">
                <a:moveTo>
                  <a:pt x="0" y="32"/>
                </a:moveTo>
                <a:cubicBezTo>
                  <a:pt x="544" y="16"/>
                  <a:pt x="1088" y="0"/>
                  <a:pt x="1488" y="32"/>
                </a:cubicBezTo>
                <a:cubicBezTo>
                  <a:pt x="1888" y="64"/>
                  <a:pt x="2088" y="88"/>
                  <a:pt x="2400" y="224"/>
                </a:cubicBezTo>
                <a:cubicBezTo>
                  <a:pt x="2712" y="360"/>
                  <a:pt x="3040" y="552"/>
                  <a:pt x="3360" y="848"/>
                </a:cubicBezTo>
                <a:cubicBezTo>
                  <a:pt x="3680" y="1144"/>
                  <a:pt x="4000" y="1572"/>
                  <a:pt x="4320" y="200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898" name="Group 2"/>
          <p:cNvGrpSpPr>
            <a:grpSpLocks/>
          </p:cNvGrpSpPr>
          <p:nvPr/>
        </p:nvGrpSpPr>
        <p:grpSpPr bwMode="auto">
          <a:xfrm>
            <a:off x="476250" y="685800"/>
            <a:ext cx="7829550" cy="5767388"/>
            <a:chOff x="192" y="528"/>
            <a:chExt cx="4932" cy="3633"/>
          </a:xfrm>
        </p:grpSpPr>
        <p:sp>
          <p:nvSpPr>
            <p:cNvPr id="80899" name="Line 3"/>
            <p:cNvSpPr>
              <a:spLocks noChangeShapeType="1"/>
            </p:cNvSpPr>
            <p:nvPr/>
          </p:nvSpPr>
          <p:spPr bwMode="auto">
            <a:xfrm>
              <a:off x="669" y="529"/>
              <a:ext cx="0" cy="32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00" name="Text Box 4"/>
            <p:cNvSpPr txBox="1">
              <a:spLocks noChangeArrowheads="1"/>
            </p:cNvSpPr>
            <p:nvPr/>
          </p:nvSpPr>
          <p:spPr bwMode="auto">
            <a:xfrm rot="-5400000">
              <a:off x="-367" y="2514"/>
              <a:ext cx="1501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Position in meters</a:t>
              </a:r>
            </a:p>
          </p:txBody>
        </p:sp>
        <p:sp>
          <p:nvSpPr>
            <p:cNvPr id="80901" name="Line 5"/>
            <p:cNvSpPr>
              <a:spLocks noChangeShapeType="1"/>
            </p:cNvSpPr>
            <p:nvPr/>
          </p:nvSpPr>
          <p:spPr bwMode="auto">
            <a:xfrm>
              <a:off x="660" y="3780"/>
              <a:ext cx="4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02" name="Text Box 6"/>
            <p:cNvSpPr txBox="1">
              <a:spLocks noChangeArrowheads="1"/>
            </p:cNvSpPr>
            <p:nvPr/>
          </p:nvSpPr>
          <p:spPr bwMode="auto">
            <a:xfrm>
              <a:off x="1200" y="3840"/>
              <a:ext cx="1373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Time in seconds</a:t>
              </a:r>
            </a:p>
          </p:txBody>
        </p:sp>
        <p:sp>
          <p:nvSpPr>
            <p:cNvPr id="80903" name="Line 7"/>
            <p:cNvSpPr>
              <a:spLocks noChangeShapeType="1"/>
            </p:cNvSpPr>
            <p:nvPr/>
          </p:nvSpPr>
          <p:spPr bwMode="auto">
            <a:xfrm flipV="1">
              <a:off x="11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04" name="Line 8"/>
            <p:cNvSpPr>
              <a:spLocks noChangeShapeType="1"/>
            </p:cNvSpPr>
            <p:nvPr/>
          </p:nvSpPr>
          <p:spPr bwMode="auto">
            <a:xfrm flipV="1">
              <a:off x="16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05" name="Line 9"/>
            <p:cNvSpPr>
              <a:spLocks noChangeShapeType="1"/>
            </p:cNvSpPr>
            <p:nvPr/>
          </p:nvSpPr>
          <p:spPr bwMode="auto">
            <a:xfrm flipV="1">
              <a:off x="21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06" name="Line 10"/>
            <p:cNvSpPr>
              <a:spLocks noChangeShapeType="1"/>
            </p:cNvSpPr>
            <p:nvPr/>
          </p:nvSpPr>
          <p:spPr bwMode="auto">
            <a:xfrm flipV="1">
              <a:off x="25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07" name="Line 11"/>
            <p:cNvSpPr>
              <a:spLocks noChangeShapeType="1"/>
            </p:cNvSpPr>
            <p:nvPr/>
          </p:nvSpPr>
          <p:spPr bwMode="auto">
            <a:xfrm flipV="1">
              <a:off x="307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08" name="Line 12"/>
            <p:cNvSpPr>
              <a:spLocks noChangeShapeType="1"/>
            </p:cNvSpPr>
            <p:nvPr/>
          </p:nvSpPr>
          <p:spPr bwMode="auto">
            <a:xfrm flipV="1">
              <a:off x="35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09" name="Line 13"/>
            <p:cNvSpPr>
              <a:spLocks noChangeShapeType="1"/>
            </p:cNvSpPr>
            <p:nvPr/>
          </p:nvSpPr>
          <p:spPr bwMode="auto">
            <a:xfrm flipV="1">
              <a:off x="40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10" name="Line 14"/>
            <p:cNvSpPr>
              <a:spLocks noChangeShapeType="1"/>
            </p:cNvSpPr>
            <p:nvPr/>
          </p:nvSpPr>
          <p:spPr bwMode="auto">
            <a:xfrm flipV="1">
              <a:off x="45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11" name="Line 15"/>
            <p:cNvSpPr>
              <a:spLocks noChangeShapeType="1"/>
            </p:cNvSpPr>
            <p:nvPr/>
          </p:nvSpPr>
          <p:spPr bwMode="auto">
            <a:xfrm flipV="1">
              <a:off x="49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12" name="Text Box 16"/>
            <p:cNvSpPr txBox="1">
              <a:spLocks noChangeArrowheads="1"/>
            </p:cNvSpPr>
            <p:nvPr/>
          </p:nvSpPr>
          <p:spPr bwMode="auto">
            <a:xfrm>
              <a:off x="2956" y="3834"/>
              <a:ext cx="37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s</a:t>
              </a:r>
            </a:p>
          </p:txBody>
        </p:sp>
        <p:sp>
          <p:nvSpPr>
            <p:cNvPr id="80913" name="Line 17"/>
            <p:cNvSpPr>
              <a:spLocks noChangeShapeType="1"/>
            </p:cNvSpPr>
            <p:nvPr/>
          </p:nvSpPr>
          <p:spPr bwMode="auto">
            <a:xfrm>
              <a:off x="576" y="33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14" name="Line 18"/>
            <p:cNvSpPr>
              <a:spLocks noChangeShapeType="1"/>
            </p:cNvSpPr>
            <p:nvPr/>
          </p:nvSpPr>
          <p:spPr bwMode="auto">
            <a:xfrm>
              <a:off x="576" y="283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15" name="Line 19"/>
            <p:cNvSpPr>
              <a:spLocks noChangeShapeType="1"/>
            </p:cNvSpPr>
            <p:nvPr/>
          </p:nvSpPr>
          <p:spPr bwMode="auto">
            <a:xfrm>
              <a:off x="576" y="235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16" name="Line 20"/>
            <p:cNvSpPr>
              <a:spLocks noChangeShapeType="1"/>
            </p:cNvSpPr>
            <p:nvPr/>
          </p:nvSpPr>
          <p:spPr bwMode="auto">
            <a:xfrm>
              <a:off x="576" y="187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17" name="Line 21"/>
            <p:cNvSpPr>
              <a:spLocks noChangeShapeType="1"/>
            </p:cNvSpPr>
            <p:nvPr/>
          </p:nvSpPr>
          <p:spPr bwMode="auto">
            <a:xfrm>
              <a:off x="576" y="139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18" name="Line 22"/>
            <p:cNvSpPr>
              <a:spLocks noChangeShapeType="1"/>
            </p:cNvSpPr>
            <p:nvPr/>
          </p:nvSpPr>
          <p:spPr bwMode="auto">
            <a:xfrm>
              <a:off x="576" y="9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19" name="Text Box 23"/>
            <p:cNvSpPr txBox="1">
              <a:spLocks noChangeArrowheads="1"/>
            </p:cNvSpPr>
            <p:nvPr/>
          </p:nvSpPr>
          <p:spPr bwMode="auto">
            <a:xfrm>
              <a:off x="192" y="1194"/>
              <a:ext cx="458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m</a:t>
              </a:r>
            </a:p>
          </p:txBody>
        </p:sp>
      </p:grpSp>
      <p:sp>
        <p:nvSpPr>
          <p:cNvPr id="80920" name="Text Box 24"/>
          <p:cNvSpPr txBox="1">
            <a:spLocks noChangeArrowheads="1"/>
          </p:cNvSpPr>
          <p:nvPr/>
        </p:nvSpPr>
        <p:spPr bwMode="auto">
          <a:xfrm>
            <a:off x="2117725" y="30163"/>
            <a:ext cx="3876675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What’s going on here?</a:t>
            </a:r>
          </a:p>
        </p:txBody>
      </p:sp>
      <p:sp>
        <p:nvSpPr>
          <p:cNvPr id="80922" name="Freeform 26"/>
          <p:cNvSpPr>
            <a:spLocks/>
          </p:cNvSpPr>
          <p:nvPr/>
        </p:nvSpPr>
        <p:spPr bwMode="auto">
          <a:xfrm>
            <a:off x="1295400" y="2057400"/>
            <a:ext cx="5257800" cy="3810000"/>
          </a:xfrm>
          <a:custGeom>
            <a:avLst/>
            <a:gdLst/>
            <a:ahLst/>
            <a:cxnLst>
              <a:cxn ang="0">
                <a:pos x="0" y="2400"/>
              </a:cxn>
              <a:cxn ang="0">
                <a:pos x="480" y="480"/>
              </a:cxn>
              <a:cxn ang="0">
                <a:pos x="1008" y="0"/>
              </a:cxn>
              <a:cxn ang="0">
                <a:pos x="1440" y="480"/>
              </a:cxn>
              <a:cxn ang="0">
                <a:pos x="1920" y="2352"/>
              </a:cxn>
            </a:cxnLst>
            <a:rect l="0" t="0" r="r" b="b"/>
            <a:pathLst>
              <a:path w="1920" h="2400">
                <a:moveTo>
                  <a:pt x="0" y="2400"/>
                </a:moveTo>
                <a:cubicBezTo>
                  <a:pt x="156" y="1640"/>
                  <a:pt x="312" y="880"/>
                  <a:pt x="480" y="480"/>
                </a:cubicBezTo>
                <a:cubicBezTo>
                  <a:pt x="648" y="80"/>
                  <a:pt x="848" y="0"/>
                  <a:pt x="1008" y="0"/>
                </a:cubicBezTo>
                <a:cubicBezTo>
                  <a:pt x="1168" y="0"/>
                  <a:pt x="1288" y="88"/>
                  <a:pt x="1440" y="480"/>
                </a:cubicBezTo>
                <a:cubicBezTo>
                  <a:pt x="1592" y="872"/>
                  <a:pt x="1756" y="1612"/>
                  <a:pt x="1920" y="2352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018" name="Group 1026"/>
          <p:cNvGrpSpPr>
            <a:grpSpLocks/>
          </p:cNvGrpSpPr>
          <p:nvPr/>
        </p:nvGrpSpPr>
        <p:grpSpPr bwMode="auto">
          <a:xfrm>
            <a:off x="476250" y="685800"/>
            <a:ext cx="7829550" cy="5767388"/>
            <a:chOff x="192" y="528"/>
            <a:chExt cx="4932" cy="3633"/>
          </a:xfrm>
        </p:grpSpPr>
        <p:sp>
          <p:nvSpPr>
            <p:cNvPr id="86019" name="Line 1027"/>
            <p:cNvSpPr>
              <a:spLocks noChangeShapeType="1"/>
            </p:cNvSpPr>
            <p:nvPr/>
          </p:nvSpPr>
          <p:spPr bwMode="auto">
            <a:xfrm>
              <a:off x="669" y="529"/>
              <a:ext cx="0" cy="32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20" name="Text Box 1028"/>
            <p:cNvSpPr txBox="1">
              <a:spLocks noChangeArrowheads="1"/>
            </p:cNvSpPr>
            <p:nvPr/>
          </p:nvSpPr>
          <p:spPr bwMode="auto">
            <a:xfrm rot="-5400000">
              <a:off x="-367" y="2514"/>
              <a:ext cx="1501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Position in meters</a:t>
              </a:r>
            </a:p>
          </p:txBody>
        </p:sp>
        <p:sp>
          <p:nvSpPr>
            <p:cNvPr id="86021" name="Line 1029"/>
            <p:cNvSpPr>
              <a:spLocks noChangeShapeType="1"/>
            </p:cNvSpPr>
            <p:nvPr/>
          </p:nvSpPr>
          <p:spPr bwMode="auto">
            <a:xfrm>
              <a:off x="660" y="3780"/>
              <a:ext cx="4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22" name="Text Box 1030"/>
            <p:cNvSpPr txBox="1">
              <a:spLocks noChangeArrowheads="1"/>
            </p:cNvSpPr>
            <p:nvPr/>
          </p:nvSpPr>
          <p:spPr bwMode="auto">
            <a:xfrm>
              <a:off x="1200" y="3840"/>
              <a:ext cx="1373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Time in seconds</a:t>
              </a:r>
            </a:p>
          </p:txBody>
        </p:sp>
        <p:sp>
          <p:nvSpPr>
            <p:cNvPr id="86023" name="Line 1031"/>
            <p:cNvSpPr>
              <a:spLocks noChangeShapeType="1"/>
            </p:cNvSpPr>
            <p:nvPr/>
          </p:nvSpPr>
          <p:spPr bwMode="auto">
            <a:xfrm flipV="1">
              <a:off x="11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24" name="Line 1032"/>
            <p:cNvSpPr>
              <a:spLocks noChangeShapeType="1"/>
            </p:cNvSpPr>
            <p:nvPr/>
          </p:nvSpPr>
          <p:spPr bwMode="auto">
            <a:xfrm flipV="1">
              <a:off x="16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25" name="Line 1033"/>
            <p:cNvSpPr>
              <a:spLocks noChangeShapeType="1"/>
            </p:cNvSpPr>
            <p:nvPr/>
          </p:nvSpPr>
          <p:spPr bwMode="auto">
            <a:xfrm flipV="1">
              <a:off x="21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26" name="Line 1034"/>
            <p:cNvSpPr>
              <a:spLocks noChangeShapeType="1"/>
            </p:cNvSpPr>
            <p:nvPr/>
          </p:nvSpPr>
          <p:spPr bwMode="auto">
            <a:xfrm flipV="1">
              <a:off x="25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27" name="Line 1035"/>
            <p:cNvSpPr>
              <a:spLocks noChangeShapeType="1"/>
            </p:cNvSpPr>
            <p:nvPr/>
          </p:nvSpPr>
          <p:spPr bwMode="auto">
            <a:xfrm flipV="1">
              <a:off x="307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28" name="Line 1036"/>
            <p:cNvSpPr>
              <a:spLocks noChangeShapeType="1"/>
            </p:cNvSpPr>
            <p:nvPr/>
          </p:nvSpPr>
          <p:spPr bwMode="auto">
            <a:xfrm flipV="1">
              <a:off x="35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29" name="Line 1037"/>
            <p:cNvSpPr>
              <a:spLocks noChangeShapeType="1"/>
            </p:cNvSpPr>
            <p:nvPr/>
          </p:nvSpPr>
          <p:spPr bwMode="auto">
            <a:xfrm flipV="1">
              <a:off x="40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30" name="Line 1038"/>
            <p:cNvSpPr>
              <a:spLocks noChangeShapeType="1"/>
            </p:cNvSpPr>
            <p:nvPr/>
          </p:nvSpPr>
          <p:spPr bwMode="auto">
            <a:xfrm flipV="1">
              <a:off x="45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31" name="Line 1039"/>
            <p:cNvSpPr>
              <a:spLocks noChangeShapeType="1"/>
            </p:cNvSpPr>
            <p:nvPr/>
          </p:nvSpPr>
          <p:spPr bwMode="auto">
            <a:xfrm flipV="1">
              <a:off x="49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32" name="Text Box 1040"/>
            <p:cNvSpPr txBox="1">
              <a:spLocks noChangeArrowheads="1"/>
            </p:cNvSpPr>
            <p:nvPr/>
          </p:nvSpPr>
          <p:spPr bwMode="auto">
            <a:xfrm>
              <a:off x="2956" y="3834"/>
              <a:ext cx="37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s</a:t>
              </a:r>
            </a:p>
          </p:txBody>
        </p:sp>
        <p:sp>
          <p:nvSpPr>
            <p:cNvPr id="86033" name="Line 1041"/>
            <p:cNvSpPr>
              <a:spLocks noChangeShapeType="1"/>
            </p:cNvSpPr>
            <p:nvPr/>
          </p:nvSpPr>
          <p:spPr bwMode="auto">
            <a:xfrm>
              <a:off x="576" y="33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34" name="Line 1042"/>
            <p:cNvSpPr>
              <a:spLocks noChangeShapeType="1"/>
            </p:cNvSpPr>
            <p:nvPr/>
          </p:nvSpPr>
          <p:spPr bwMode="auto">
            <a:xfrm>
              <a:off x="576" y="283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35" name="Line 1043"/>
            <p:cNvSpPr>
              <a:spLocks noChangeShapeType="1"/>
            </p:cNvSpPr>
            <p:nvPr/>
          </p:nvSpPr>
          <p:spPr bwMode="auto">
            <a:xfrm>
              <a:off x="576" y="235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36" name="Line 1044"/>
            <p:cNvSpPr>
              <a:spLocks noChangeShapeType="1"/>
            </p:cNvSpPr>
            <p:nvPr/>
          </p:nvSpPr>
          <p:spPr bwMode="auto">
            <a:xfrm>
              <a:off x="576" y="187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37" name="Line 1045"/>
            <p:cNvSpPr>
              <a:spLocks noChangeShapeType="1"/>
            </p:cNvSpPr>
            <p:nvPr/>
          </p:nvSpPr>
          <p:spPr bwMode="auto">
            <a:xfrm>
              <a:off x="576" y="139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38" name="Line 1046"/>
            <p:cNvSpPr>
              <a:spLocks noChangeShapeType="1"/>
            </p:cNvSpPr>
            <p:nvPr/>
          </p:nvSpPr>
          <p:spPr bwMode="auto">
            <a:xfrm>
              <a:off x="576" y="9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39" name="Text Box 1047"/>
            <p:cNvSpPr txBox="1">
              <a:spLocks noChangeArrowheads="1"/>
            </p:cNvSpPr>
            <p:nvPr/>
          </p:nvSpPr>
          <p:spPr bwMode="auto">
            <a:xfrm>
              <a:off x="192" y="1194"/>
              <a:ext cx="458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m</a:t>
              </a:r>
            </a:p>
          </p:txBody>
        </p:sp>
      </p:grpSp>
      <p:sp>
        <p:nvSpPr>
          <p:cNvPr id="86040" name="Text Box 1048"/>
          <p:cNvSpPr txBox="1">
            <a:spLocks noChangeArrowheads="1"/>
          </p:cNvSpPr>
          <p:nvPr/>
        </p:nvSpPr>
        <p:spPr bwMode="auto">
          <a:xfrm>
            <a:off x="2117725" y="30163"/>
            <a:ext cx="3876675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What’s going on here?</a:t>
            </a:r>
          </a:p>
        </p:txBody>
      </p:sp>
      <p:sp>
        <p:nvSpPr>
          <p:cNvPr id="86045" name="Freeform 1053"/>
          <p:cNvSpPr>
            <a:spLocks/>
          </p:cNvSpPr>
          <p:nvPr/>
        </p:nvSpPr>
        <p:spPr bwMode="auto">
          <a:xfrm>
            <a:off x="1219200" y="1155700"/>
            <a:ext cx="6858000" cy="4724400"/>
          </a:xfrm>
          <a:custGeom>
            <a:avLst/>
            <a:gdLst/>
            <a:ahLst/>
            <a:cxnLst>
              <a:cxn ang="0">
                <a:pos x="0" y="2920"/>
              </a:cxn>
              <a:cxn ang="0">
                <a:pos x="480" y="2824"/>
              </a:cxn>
              <a:cxn ang="0">
                <a:pos x="1440" y="2008"/>
              </a:cxn>
              <a:cxn ang="0">
                <a:pos x="2400" y="568"/>
              </a:cxn>
              <a:cxn ang="0">
                <a:pos x="3168" y="88"/>
              </a:cxn>
              <a:cxn ang="0">
                <a:pos x="3744" y="40"/>
              </a:cxn>
            </a:cxnLst>
            <a:rect l="0" t="0" r="r" b="b"/>
            <a:pathLst>
              <a:path w="3744" h="2976">
                <a:moveTo>
                  <a:pt x="0" y="2920"/>
                </a:moveTo>
                <a:cubicBezTo>
                  <a:pt x="120" y="2948"/>
                  <a:pt x="240" y="2976"/>
                  <a:pt x="480" y="2824"/>
                </a:cubicBezTo>
                <a:cubicBezTo>
                  <a:pt x="720" y="2672"/>
                  <a:pt x="1120" y="2384"/>
                  <a:pt x="1440" y="2008"/>
                </a:cubicBezTo>
                <a:cubicBezTo>
                  <a:pt x="1760" y="1632"/>
                  <a:pt x="2112" y="888"/>
                  <a:pt x="2400" y="568"/>
                </a:cubicBezTo>
                <a:cubicBezTo>
                  <a:pt x="2688" y="248"/>
                  <a:pt x="2944" y="176"/>
                  <a:pt x="3168" y="88"/>
                </a:cubicBezTo>
                <a:cubicBezTo>
                  <a:pt x="3392" y="0"/>
                  <a:pt x="3568" y="20"/>
                  <a:pt x="3744" y="4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22" name="Group 2"/>
          <p:cNvGrpSpPr>
            <a:grpSpLocks/>
          </p:cNvGrpSpPr>
          <p:nvPr/>
        </p:nvGrpSpPr>
        <p:grpSpPr bwMode="auto">
          <a:xfrm>
            <a:off x="476250" y="685800"/>
            <a:ext cx="7829550" cy="5767388"/>
            <a:chOff x="192" y="528"/>
            <a:chExt cx="4932" cy="3633"/>
          </a:xfrm>
        </p:grpSpPr>
        <p:sp>
          <p:nvSpPr>
            <p:cNvPr id="81923" name="Line 3"/>
            <p:cNvSpPr>
              <a:spLocks noChangeShapeType="1"/>
            </p:cNvSpPr>
            <p:nvPr/>
          </p:nvSpPr>
          <p:spPr bwMode="auto">
            <a:xfrm>
              <a:off x="669" y="529"/>
              <a:ext cx="0" cy="32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24" name="Text Box 4"/>
            <p:cNvSpPr txBox="1">
              <a:spLocks noChangeArrowheads="1"/>
            </p:cNvSpPr>
            <p:nvPr/>
          </p:nvSpPr>
          <p:spPr bwMode="auto">
            <a:xfrm rot="-5400000">
              <a:off x="-367" y="2514"/>
              <a:ext cx="1501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Position in meters</a:t>
              </a:r>
            </a:p>
          </p:txBody>
        </p:sp>
        <p:sp>
          <p:nvSpPr>
            <p:cNvPr id="81925" name="Line 5"/>
            <p:cNvSpPr>
              <a:spLocks noChangeShapeType="1"/>
            </p:cNvSpPr>
            <p:nvPr/>
          </p:nvSpPr>
          <p:spPr bwMode="auto">
            <a:xfrm>
              <a:off x="660" y="3780"/>
              <a:ext cx="4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26" name="Text Box 6"/>
            <p:cNvSpPr txBox="1">
              <a:spLocks noChangeArrowheads="1"/>
            </p:cNvSpPr>
            <p:nvPr/>
          </p:nvSpPr>
          <p:spPr bwMode="auto">
            <a:xfrm>
              <a:off x="1200" y="3840"/>
              <a:ext cx="1373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Time in seconds</a:t>
              </a:r>
            </a:p>
          </p:txBody>
        </p:sp>
        <p:sp>
          <p:nvSpPr>
            <p:cNvPr id="81927" name="Line 7"/>
            <p:cNvSpPr>
              <a:spLocks noChangeShapeType="1"/>
            </p:cNvSpPr>
            <p:nvPr/>
          </p:nvSpPr>
          <p:spPr bwMode="auto">
            <a:xfrm flipV="1">
              <a:off x="11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28" name="Line 8"/>
            <p:cNvSpPr>
              <a:spLocks noChangeShapeType="1"/>
            </p:cNvSpPr>
            <p:nvPr/>
          </p:nvSpPr>
          <p:spPr bwMode="auto">
            <a:xfrm flipV="1">
              <a:off x="16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29" name="Line 9"/>
            <p:cNvSpPr>
              <a:spLocks noChangeShapeType="1"/>
            </p:cNvSpPr>
            <p:nvPr/>
          </p:nvSpPr>
          <p:spPr bwMode="auto">
            <a:xfrm flipV="1">
              <a:off x="21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30" name="Line 10"/>
            <p:cNvSpPr>
              <a:spLocks noChangeShapeType="1"/>
            </p:cNvSpPr>
            <p:nvPr/>
          </p:nvSpPr>
          <p:spPr bwMode="auto">
            <a:xfrm flipV="1">
              <a:off x="25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31" name="Line 11"/>
            <p:cNvSpPr>
              <a:spLocks noChangeShapeType="1"/>
            </p:cNvSpPr>
            <p:nvPr/>
          </p:nvSpPr>
          <p:spPr bwMode="auto">
            <a:xfrm flipV="1">
              <a:off x="307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32" name="Line 12"/>
            <p:cNvSpPr>
              <a:spLocks noChangeShapeType="1"/>
            </p:cNvSpPr>
            <p:nvPr/>
          </p:nvSpPr>
          <p:spPr bwMode="auto">
            <a:xfrm flipV="1">
              <a:off x="35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33" name="Line 13"/>
            <p:cNvSpPr>
              <a:spLocks noChangeShapeType="1"/>
            </p:cNvSpPr>
            <p:nvPr/>
          </p:nvSpPr>
          <p:spPr bwMode="auto">
            <a:xfrm flipV="1">
              <a:off x="40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34" name="Line 14"/>
            <p:cNvSpPr>
              <a:spLocks noChangeShapeType="1"/>
            </p:cNvSpPr>
            <p:nvPr/>
          </p:nvSpPr>
          <p:spPr bwMode="auto">
            <a:xfrm flipV="1">
              <a:off x="45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35" name="Line 15"/>
            <p:cNvSpPr>
              <a:spLocks noChangeShapeType="1"/>
            </p:cNvSpPr>
            <p:nvPr/>
          </p:nvSpPr>
          <p:spPr bwMode="auto">
            <a:xfrm flipV="1">
              <a:off x="49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36" name="Text Box 16"/>
            <p:cNvSpPr txBox="1">
              <a:spLocks noChangeArrowheads="1"/>
            </p:cNvSpPr>
            <p:nvPr/>
          </p:nvSpPr>
          <p:spPr bwMode="auto">
            <a:xfrm>
              <a:off x="2956" y="3834"/>
              <a:ext cx="37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s</a:t>
              </a:r>
            </a:p>
          </p:txBody>
        </p:sp>
        <p:sp>
          <p:nvSpPr>
            <p:cNvPr id="81937" name="Line 17"/>
            <p:cNvSpPr>
              <a:spLocks noChangeShapeType="1"/>
            </p:cNvSpPr>
            <p:nvPr/>
          </p:nvSpPr>
          <p:spPr bwMode="auto">
            <a:xfrm>
              <a:off x="576" y="33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38" name="Line 18"/>
            <p:cNvSpPr>
              <a:spLocks noChangeShapeType="1"/>
            </p:cNvSpPr>
            <p:nvPr/>
          </p:nvSpPr>
          <p:spPr bwMode="auto">
            <a:xfrm>
              <a:off x="576" y="283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39" name="Line 19"/>
            <p:cNvSpPr>
              <a:spLocks noChangeShapeType="1"/>
            </p:cNvSpPr>
            <p:nvPr/>
          </p:nvSpPr>
          <p:spPr bwMode="auto">
            <a:xfrm>
              <a:off x="576" y="235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40" name="Line 20"/>
            <p:cNvSpPr>
              <a:spLocks noChangeShapeType="1"/>
            </p:cNvSpPr>
            <p:nvPr/>
          </p:nvSpPr>
          <p:spPr bwMode="auto">
            <a:xfrm>
              <a:off x="576" y="187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41" name="Line 21"/>
            <p:cNvSpPr>
              <a:spLocks noChangeShapeType="1"/>
            </p:cNvSpPr>
            <p:nvPr/>
          </p:nvSpPr>
          <p:spPr bwMode="auto">
            <a:xfrm>
              <a:off x="576" y="139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42" name="Line 22"/>
            <p:cNvSpPr>
              <a:spLocks noChangeShapeType="1"/>
            </p:cNvSpPr>
            <p:nvPr/>
          </p:nvSpPr>
          <p:spPr bwMode="auto">
            <a:xfrm>
              <a:off x="576" y="9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43" name="Text Box 23"/>
            <p:cNvSpPr txBox="1">
              <a:spLocks noChangeArrowheads="1"/>
            </p:cNvSpPr>
            <p:nvPr/>
          </p:nvSpPr>
          <p:spPr bwMode="auto">
            <a:xfrm>
              <a:off x="192" y="1194"/>
              <a:ext cx="458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m</a:t>
              </a:r>
            </a:p>
          </p:txBody>
        </p:sp>
      </p:grpSp>
      <p:sp>
        <p:nvSpPr>
          <p:cNvPr id="81944" name="Text Box 24"/>
          <p:cNvSpPr txBox="1">
            <a:spLocks noChangeArrowheads="1"/>
          </p:cNvSpPr>
          <p:nvPr/>
        </p:nvSpPr>
        <p:spPr bwMode="auto">
          <a:xfrm>
            <a:off x="2117725" y="30163"/>
            <a:ext cx="3876675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What’s going on here?</a:t>
            </a:r>
          </a:p>
        </p:txBody>
      </p:sp>
      <p:sp>
        <p:nvSpPr>
          <p:cNvPr id="81946" name="Freeform 26"/>
          <p:cNvSpPr>
            <a:spLocks/>
          </p:cNvSpPr>
          <p:nvPr/>
        </p:nvSpPr>
        <p:spPr bwMode="auto">
          <a:xfrm>
            <a:off x="1219200" y="1295400"/>
            <a:ext cx="6781800" cy="4572000"/>
          </a:xfrm>
          <a:custGeom>
            <a:avLst/>
            <a:gdLst/>
            <a:ahLst/>
            <a:cxnLst>
              <a:cxn ang="0">
                <a:pos x="0" y="2880"/>
              </a:cxn>
              <a:cxn ang="0">
                <a:pos x="1440" y="480"/>
              </a:cxn>
              <a:cxn ang="0">
                <a:pos x="2400" y="768"/>
              </a:cxn>
              <a:cxn ang="0">
                <a:pos x="3360" y="0"/>
              </a:cxn>
            </a:cxnLst>
            <a:rect l="0" t="0" r="r" b="b"/>
            <a:pathLst>
              <a:path w="3360" h="2880">
                <a:moveTo>
                  <a:pt x="0" y="2880"/>
                </a:moveTo>
                <a:cubicBezTo>
                  <a:pt x="520" y="1856"/>
                  <a:pt x="1040" y="832"/>
                  <a:pt x="1440" y="480"/>
                </a:cubicBezTo>
                <a:cubicBezTo>
                  <a:pt x="1840" y="128"/>
                  <a:pt x="2080" y="848"/>
                  <a:pt x="2400" y="768"/>
                </a:cubicBezTo>
                <a:cubicBezTo>
                  <a:pt x="2720" y="688"/>
                  <a:pt x="3040" y="344"/>
                  <a:pt x="3360" y="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946" name="Group 2"/>
          <p:cNvGrpSpPr>
            <a:grpSpLocks/>
          </p:cNvGrpSpPr>
          <p:nvPr/>
        </p:nvGrpSpPr>
        <p:grpSpPr bwMode="auto">
          <a:xfrm>
            <a:off x="-152400" y="1243013"/>
            <a:ext cx="7829550" cy="5767387"/>
            <a:chOff x="192" y="528"/>
            <a:chExt cx="4932" cy="3633"/>
          </a:xfrm>
        </p:grpSpPr>
        <p:sp>
          <p:nvSpPr>
            <p:cNvPr id="82947" name="Line 3"/>
            <p:cNvSpPr>
              <a:spLocks noChangeShapeType="1"/>
            </p:cNvSpPr>
            <p:nvPr/>
          </p:nvSpPr>
          <p:spPr bwMode="auto">
            <a:xfrm>
              <a:off x="669" y="529"/>
              <a:ext cx="0" cy="32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48" name="Text Box 4"/>
            <p:cNvSpPr txBox="1">
              <a:spLocks noChangeArrowheads="1"/>
            </p:cNvSpPr>
            <p:nvPr/>
          </p:nvSpPr>
          <p:spPr bwMode="auto">
            <a:xfrm rot="-5400000">
              <a:off x="-367" y="2514"/>
              <a:ext cx="1501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Position in meters</a:t>
              </a:r>
            </a:p>
          </p:txBody>
        </p:sp>
        <p:sp>
          <p:nvSpPr>
            <p:cNvPr id="82949" name="Line 5"/>
            <p:cNvSpPr>
              <a:spLocks noChangeShapeType="1"/>
            </p:cNvSpPr>
            <p:nvPr/>
          </p:nvSpPr>
          <p:spPr bwMode="auto">
            <a:xfrm>
              <a:off x="660" y="3780"/>
              <a:ext cx="4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50" name="Text Box 6"/>
            <p:cNvSpPr txBox="1">
              <a:spLocks noChangeArrowheads="1"/>
            </p:cNvSpPr>
            <p:nvPr/>
          </p:nvSpPr>
          <p:spPr bwMode="auto">
            <a:xfrm>
              <a:off x="1200" y="3840"/>
              <a:ext cx="1373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Time in seconds</a:t>
              </a:r>
            </a:p>
          </p:txBody>
        </p:sp>
        <p:sp>
          <p:nvSpPr>
            <p:cNvPr id="82951" name="Line 7"/>
            <p:cNvSpPr>
              <a:spLocks noChangeShapeType="1"/>
            </p:cNvSpPr>
            <p:nvPr/>
          </p:nvSpPr>
          <p:spPr bwMode="auto">
            <a:xfrm flipV="1">
              <a:off x="11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52" name="Line 8"/>
            <p:cNvSpPr>
              <a:spLocks noChangeShapeType="1"/>
            </p:cNvSpPr>
            <p:nvPr/>
          </p:nvSpPr>
          <p:spPr bwMode="auto">
            <a:xfrm flipV="1">
              <a:off x="16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53" name="Line 9"/>
            <p:cNvSpPr>
              <a:spLocks noChangeShapeType="1"/>
            </p:cNvSpPr>
            <p:nvPr/>
          </p:nvSpPr>
          <p:spPr bwMode="auto">
            <a:xfrm flipV="1">
              <a:off x="21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54" name="Line 10"/>
            <p:cNvSpPr>
              <a:spLocks noChangeShapeType="1"/>
            </p:cNvSpPr>
            <p:nvPr/>
          </p:nvSpPr>
          <p:spPr bwMode="auto">
            <a:xfrm flipV="1">
              <a:off x="25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55" name="Line 11"/>
            <p:cNvSpPr>
              <a:spLocks noChangeShapeType="1"/>
            </p:cNvSpPr>
            <p:nvPr/>
          </p:nvSpPr>
          <p:spPr bwMode="auto">
            <a:xfrm flipV="1">
              <a:off x="307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56" name="Line 12"/>
            <p:cNvSpPr>
              <a:spLocks noChangeShapeType="1"/>
            </p:cNvSpPr>
            <p:nvPr/>
          </p:nvSpPr>
          <p:spPr bwMode="auto">
            <a:xfrm flipV="1">
              <a:off x="35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57" name="Line 13"/>
            <p:cNvSpPr>
              <a:spLocks noChangeShapeType="1"/>
            </p:cNvSpPr>
            <p:nvPr/>
          </p:nvSpPr>
          <p:spPr bwMode="auto">
            <a:xfrm flipV="1">
              <a:off x="40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58" name="Line 14"/>
            <p:cNvSpPr>
              <a:spLocks noChangeShapeType="1"/>
            </p:cNvSpPr>
            <p:nvPr/>
          </p:nvSpPr>
          <p:spPr bwMode="auto">
            <a:xfrm flipV="1">
              <a:off x="45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59" name="Line 15"/>
            <p:cNvSpPr>
              <a:spLocks noChangeShapeType="1"/>
            </p:cNvSpPr>
            <p:nvPr/>
          </p:nvSpPr>
          <p:spPr bwMode="auto">
            <a:xfrm flipV="1">
              <a:off x="49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60" name="Text Box 16"/>
            <p:cNvSpPr txBox="1">
              <a:spLocks noChangeArrowheads="1"/>
            </p:cNvSpPr>
            <p:nvPr/>
          </p:nvSpPr>
          <p:spPr bwMode="auto">
            <a:xfrm>
              <a:off x="2956" y="3834"/>
              <a:ext cx="37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s</a:t>
              </a:r>
            </a:p>
          </p:txBody>
        </p:sp>
        <p:sp>
          <p:nvSpPr>
            <p:cNvPr id="82961" name="Line 17"/>
            <p:cNvSpPr>
              <a:spLocks noChangeShapeType="1"/>
            </p:cNvSpPr>
            <p:nvPr/>
          </p:nvSpPr>
          <p:spPr bwMode="auto">
            <a:xfrm>
              <a:off x="576" y="33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62" name="Line 18"/>
            <p:cNvSpPr>
              <a:spLocks noChangeShapeType="1"/>
            </p:cNvSpPr>
            <p:nvPr/>
          </p:nvSpPr>
          <p:spPr bwMode="auto">
            <a:xfrm>
              <a:off x="576" y="283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63" name="Line 19"/>
            <p:cNvSpPr>
              <a:spLocks noChangeShapeType="1"/>
            </p:cNvSpPr>
            <p:nvPr/>
          </p:nvSpPr>
          <p:spPr bwMode="auto">
            <a:xfrm>
              <a:off x="576" y="235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64" name="Line 20"/>
            <p:cNvSpPr>
              <a:spLocks noChangeShapeType="1"/>
            </p:cNvSpPr>
            <p:nvPr/>
          </p:nvSpPr>
          <p:spPr bwMode="auto">
            <a:xfrm>
              <a:off x="576" y="187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65" name="Line 21"/>
            <p:cNvSpPr>
              <a:spLocks noChangeShapeType="1"/>
            </p:cNvSpPr>
            <p:nvPr/>
          </p:nvSpPr>
          <p:spPr bwMode="auto">
            <a:xfrm>
              <a:off x="576" y="139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66" name="Line 22"/>
            <p:cNvSpPr>
              <a:spLocks noChangeShapeType="1"/>
            </p:cNvSpPr>
            <p:nvPr/>
          </p:nvSpPr>
          <p:spPr bwMode="auto">
            <a:xfrm>
              <a:off x="576" y="9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67" name="Text Box 23"/>
            <p:cNvSpPr txBox="1">
              <a:spLocks noChangeArrowheads="1"/>
            </p:cNvSpPr>
            <p:nvPr/>
          </p:nvSpPr>
          <p:spPr bwMode="auto">
            <a:xfrm>
              <a:off x="192" y="1194"/>
              <a:ext cx="458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m</a:t>
              </a:r>
            </a:p>
          </p:txBody>
        </p:sp>
      </p:grpSp>
      <p:sp>
        <p:nvSpPr>
          <p:cNvPr id="82968" name="Text Box 24"/>
          <p:cNvSpPr txBox="1">
            <a:spLocks noChangeArrowheads="1"/>
          </p:cNvSpPr>
          <p:nvPr/>
        </p:nvSpPr>
        <p:spPr bwMode="auto">
          <a:xfrm>
            <a:off x="438150" y="587375"/>
            <a:ext cx="2163763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v at 6.0 s =?</a:t>
            </a:r>
          </a:p>
        </p:txBody>
      </p:sp>
      <p:sp>
        <p:nvSpPr>
          <p:cNvPr id="82969" name="Freeform 25"/>
          <p:cNvSpPr>
            <a:spLocks/>
          </p:cNvSpPr>
          <p:nvPr/>
        </p:nvSpPr>
        <p:spPr bwMode="auto">
          <a:xfrm>
            <a:off x="590550" y="1243013"/>
            <a:ext cx="6781800" cy="5105400"/>
          </a:xfrm>
          <a:custGeom>
            <a:avLst/>
            <a:gdLst/>
            <a:ahLst/>
            <a:cxnLst>
              <a:cxn ang="0">
                <a:pos x="0" y="3216"/>
              </a:cxn>
              <a:cxn ang="0">
                <a:pos x="480" y="3120"/>
              </a:cxn>
              <a:cxn ang="0">
                <a:pos x="960" y="2784"/>
              </a:cxn>
              <a:cxn ang="0">
                <a:pos x="1440" y="2208"/>
              </a:cxn>
              <a:cxn ang="0">
                <a:pos x="1920" y="1344"/>
              </a:cxn>
              <a:cxn ang="0">
                <a:pos x="2304" y="0"/>
              </a:cxn>
            </a:cxnLst>
            <a:rect l="0" t="0" r="r" b="b"/>
            <a:pathLst>
              <a:path w="2304" h="3216">
                <a:moveTo>
                  <a:pt x="0" y="3216"/>
                </a:moveTo>
                <a:cubicBezTo>
                  <a:pt x="160" y="3204"/>
                  <a:pt x="320" y="3192"/>
                  <a:pt x="480" y="3120"/>
                </a:cubicBezTo>
                <a:cubicBezTo>
                  <a:pt x="640" y="3048"/>
                  <a:pt x="800" y="2936"/>
                  <a:pt x="960" y="2784"/>
                </a:cubicBezTo>
                <a:cubicBezTo>
                  <a:pt x="1120" y="2632"/>
                  <a:pt x="1280" y="2448"/>
                  <a:pt x="1440" y="2208"/>
                </a:cubicBezTo>
                <a:cubicBezTo>
                  <a:pt x="1600" y="1968"/>
                  <a:pt x="1776" y="1712"/>
                  <a:pt x="1920" y="1344"/>
                </a:cubicBezTo>
                <a:cubicBezTo>
                  <a:pt x="2064" y="976"/>
                  <a:pt x="2184" y="488"/>
                  <a:pt x="2304" y="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70" name="Oval 26"/>
          <p:cNvSpPr>
            <a:spLocks noChangeArrowheads="1"/>
          </p:cNvSpPr>
          <p:nvPr/>
        </p:nvSpPr>
        <p:spPr bwMode="auto">
          <a:xfrm>
            <a:off x="5143500" y="4424363"/>
            <a:ext cx="76200" cy="762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71" name="Line 27"/>
          <p:cNvSpPr>
            <a:spLocks noChangeShapeType="1"/>
          </p:cNvSpPr>
          <p:nvPr/>
        </p:nvSpPr>
        <p:spPr bwMode="auto">
          <a:xfrm flipV="1">
            <a:off x="2876550" y="2538413"/>
            <a:ext cx="4572000" cy="3886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72" name="Text Box 28"/>
          <p:cNvSpPr txBox="1">
            <a:spLocks noChangeArrowheads="1"/>
          </p:cNvSpPr>
          <p:nvPr/>
        </p:nvSpPr>
        <p:spPr bwMode="auto">
          <a:xfrm>
            <a:off x="3698875" y="587375"/>
            <a:ext cx="3786188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Find the tangent slope</a:t>
            </a:r>
          </a:p>
        </p:txBody>
      </p:sp>
      <p:sp>
        <p:nvSpPr>
          <p:cNvPr id="82973" name="Text Box 29"/>
          <p:cNvSpPr txBox="1">
            <a:spLocks noChangeArrowheads="1"/>
          </p:cNvSpPr>
          <p:nvPr/>
        </p:nvSpPr>
        <p:spPr bwMode="auto">
          <a:xfrm>
            <a:off x="228600" y="0"/>
            <a:ext cx="517525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u="sng"/>
              <a:t>Finding instantaneous velocity</a:t>
            </a:r>
          </a:p>
        </p:txBody>
      </p:sp>
      <p:sp>
        <p:nvSpPr>
          <p:cNvPr id="82974" name="Text Box 30"/>
          <p:cNvSpPr txBox="1">
            <a:spLocks noChangeArrowheads="1"/>
          </p:cNvSpPr>
          <p:nvPr/>
        </p:nvSpPr>
        <p:spPr bwMode="auto">
          <a:xfrm>
            <a:off x="7848600" y="6015038"/>
            <a:ext cx="6842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5.1/5.95</a:t>
            </a:r>
          </a:p>
          <a:p>
            <a:r>
              <a:rPr lang="en-US" sz="1200"/>
              <a:t>.86 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2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2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70" grpId="0" animBg="1"/>
      <p:bldP spid="82971" grpId="0" animBg="1"/>
      <p:bldP spid="82972" grpId="0" autoUpdateAnimBg="0"/>
      <p:bldP spid="8297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970" name="Group 2"/>
          <p:cNvGrpSpPr>
            <a:grpSpLocks/>
          </p:cNvGrpSpPr>
          <p:nvPr/>
        </p:nvGrpSpPr>
        <p:grpSpPr bwMode="auto">
          <a:xfrm>
            <a:off x="476250" y="685800"/>
            <a:ext cx="7829550" cy="5767388"/>
            <a:chOff x="192" y="528"/>
            <a:chExt cx="4932" cy="3633"/>
          </a:xfrm>
        </p:grpSpPr>
        <p:sp>
          <p:nvSpPr>
            <p:cNvPr id="83971" name="Line 3"/>
            <p:cNvSpPr>
              <a:spLocks noChangeShapeType="1"/>
            </p:cNvSpPr>
            <p:nvPr/>
          </p:nvSpPr>
          <p:spPr bwMode="auto">
            <a:xfrm>
              <a:off x="669" y="529"/>
              <a:ext cx="0" cy="32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72" name="Text Box 4"/>
            <p:cNvSpPr txBox="1">
              <a:spLocks noChangeArrowheads="1"/>
            </p:cNvSpPr>
            <p:nvPr/>
          </p:nvSpPr>
          <p:spPr bwMode="auto">
            <a:xfrm rot="-5400000">
              <a:off x="-367" y="2514"/>
              <a:ext cx="1501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Position in meters</a:t>
              </a:r>
            </a:p>
          </p:txBody>
        </p:sp>
        <p:sp>
          <p:nvSpPr>
            <p:cNvPr id="83973" name="Line 5"/>
            <p:cNvSpPr>
              <a:spLocks noChangeShapeType="1"/>
            </p:cNvSpPr>
            <p:nvPr/>
          </p:nvSpPr>
          <p:spPr bwMode="auto">
            <a:xfrm>
              <a:off x="660" y="3780"/>
              <a:ext cx="4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74" name="Text Box 6"/>
            <p:cNvSpPr txBox="1">
              <a:spLocks noChangeArrowheads="1"/>
            </p:cNvSpPr>
            <p:nvPr/>
          </p:nvSpPr>
          <p:spPr bwMode="auto">
            <a:xfrm>
              <a:off x="1200" y="3840"/>
              <a:ext cx="1373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Time in seconds</a:t>
              </a:r>
            </a:p>
          </p:txBody>
        </p:sp>
        <p:sp>
          <p:nvSpPr>
            <p:cNvPr id="83975" name="Line 7"/>
            <p:cNvSpPr>
              <a:spLocks noChangeShapeType="1"/>
            </p:cNvSpPr>
            <p:nvPr/>
          </p:nvSpPr>
          <p:spPr bwMode="auto">
            <a:xfrm flipV="1">
              <a:off x="11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76" name="Line 8"/>
            <p:cNvSpPr>
              <a:spLocks noChangeShapeType="1"/>
            </p:cNvSpPr>
            <p:nvPr/>
          </p:nvSpPr>
          <p:spPr bwMode="auto">
            <a:xfrm flipV="1">
              <a:off x="16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77" name="Line 9"/>
            <p:cNvSpPr>
              <a:spLocks noChangeShapeType="1"/>
            </p:cNvSpPr>
            <p:nvPr/>
          </p:nvSpPr>
          <p:spPr bwMode="auto">
            <a:xfrm flipV="1">
              <a:off x="21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78" name="Line 10"/>
            <p:cNvSpPr>
              <a:spLocks noChangeShapeType="1"/>
            </p:cNvSpPr>
            <p:nvPr/>
          </p:nvSpPr>
          <p:spPr bwMode="auto">
            <a:xfrm flipV="1">
              <a:off x="25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79" name="Line 11"/>
            <p:cNvSpPr>
              <a:spLocks noChangeShapeType="1"/>
            </p:cNvSpPr>
            <p:nvPr/>
          </p:nvSpPr>
          <p:spPr bwMode="auto">
            <a:xfrm flipV="1">
              <a:off x="307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80" name="Line 12"/>
            <p:cNvSpPr>
              <a:spLocks noChangeShapeType="1"/>
            </p:cNvSpPr>
            <p:nvPr/>
          </p:nvSpPr>
          <p:spPr bwMode="auto">
            <a:xfrm flipV="1">
              <a:off x="35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81" name="Line 13"/>
            <p:cNvSpPr>
              <a:spLocks noChangeShapeType="1"/>
            </p:cNvSpPr>
            <p:nvPr/>
          </p:nvSpPr>
          <p:spPr bwMode="auto">
            <a:xfrm flipV="1">
              <a:off x="40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82" name="Line 14"/>
            <p:cNvSpPr>
              <a:spLocks noChangeShapeType="1"/>
            </p:cNvSpPr>
            <p:nvPr/>
          </p:nvSpPr>
          <p:spPr bwMode="auto">
            <a:xfrm flipV="1">
              <a:off x="45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83" name="Line 15"/>
            <p:cNvSpPr>
              <a:spLocks noChangeShapeType="1"/>
            </p:cNvSpPr>
            <p:nvPr/>
          </p:nvSpPr>
          <p:spPr bwMode="auto">
            <a:xfrm flipV="1">
              <a:off x="49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84" name="Text Box 16"/>
            <p:cNvSpPr txBox="1">
              <a:spLocks noChangeArrowheads="1"/>
            </p:cNvSpPr>
            <p:nvPr/>
          </p:nvSpPr>
          <p:spPr bwMode="auto">
            <a:xfrm>
              <a:off x="2956" y="3834"/>
              <a:ext cx="37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s</a:t>
              </a:r>
            </a:p>
          </p:txBody>
        </p:sp>
        <p:sp>
          <p:nvSpPr>
            <p:cNvPr id="83985" name="Line 17"/>
            <p:cNvSpPr>
              <a:spLocks noChangeShapeType="1"/>
            </p:cNvSpPr>
            <p:nvPr/>
          </p:nvSpPr>
          <p:spPr bwMode="auto">
            <a:xfrm>
              <a:off x="576" y="33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86" name="Line 18"/>
            <p:cNvSpPr>
              <a:spLocks noChangeShapeType="1"/>
            </p:cNvSpPr>
            <p:nvPr/>
          </p:nvSpPr>
          <p:spPr bwMode="auto">
            <a:xfrm>
              <a:off x="576" y="283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87" name="Line 19"/>
            <p:cNvSpPr>
              <a:spLocks noChangeShapeType="1"/>
            </p:cNvSpPr>
            <p:nvPr/>
          </p:nvSpPr>
          <p:spPr bwMode="auto">
            <a:xfrm>
              <a:off x="576" y="235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88" name="Line 20"/>
            <p:cNvSpPr>
              <a:spLocks noChangeShapeType="1"/>
            </p:cNvSpPr>
            <p:nvPr/>
          </p:nvSpPr>
          <p:spPr bwMode="auto">
            <a:xfrm>
              <a:off x="576" y="187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89" name="Line 21"/>
            <p:cNvSpPr>
              <a:spLocks noChangeShapeType="1"/>
            </p:cNvSpPr>
            <p:nvPr/>
          </p:nvSpPr>
          <p:spPr bwMode="auto">
            <a:xfrm>
              <a:off x="576" y="139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90" name="Line 22"/>
            <p:cNvSpPr>
              <a:spLocks noChangeShapeType="1"/>
            </p:cNvSpPr>
            <p:nvPr/>
          </p:nvSpPr>
          <p:spPr bwMode="auto">
            <a:xfrm>
              <a:off x="576" y="9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91" name="Text Box 23"/>
            <p:cNvSpPr txBox="1">
              <a:spLocks noChangeArrowheads="1"/>
            </p:cNvSpPr>
            <p:nvPr/>
          </p:nvSpPr>
          <p:spPr bwMode="auto">
            <a:xfrm>
              <a:off x="192" y="1194"/>
              <a:ext cx="458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m</a:t>
              </a:r>
            </a:p>
          </p:txBody>
        </p:sp>
      </p:grpSp>
      <p:sp>
        <p:nvSpPr>
          <p:cNvPr id="83992" name="Text Box 24"/>
          <p:cNvSpPr txBox="1">
            <a:spLocks noChangeArrowheads="1"/>
          </p:cNvSpPr>
          <p:nvPr/>
        </p:nvSpPr>
        <p:spPr bwMode="auto">
          <a:xfrm>
            <a:off x="1066800" y="30163"/>
            <a:ext cx="6024563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What is the velocity at 3.0 seconds?</a:t>
            </a:r>
          </a:p>
        </p:txBody>
      </p:sp>
      <p:sp>
        <p:nvSpPr>
          <p:cNvPr id="83993" name="Freeform 25"/>
          <p:cNvSpPr>
            <a:spLocks/>
          </p:cNvSpPr>
          <p:nvPr/>
        </p:nvSpPr>
        <p:spPr bwMode="auto">
          <a:xfrm>
            <a:off x="1219200" y="685800"/>
            <a:ext cx="6781800" cy="5105400"/>
          </a:xfrm>
          <a:custGeom>
            <a:avLst/>
            <a:gdLst/>
            <a:ahLst/>
            <a:cxnLst>
              <a:cxn ang="0">
                <a:pos x="0" y="3216"/>
              </a:cxn>
              <a:cxn ang="0">
                <a:pos x="480" y="3120"/>
              </a:cxn>
              <a:cxn ang="0">
                <a:pos x="960" y="2784"/>
              </a:cxn>
              <a:cxn ang="0">
                <a:pos x="1440" y="2208"/>
              </a:cxn>
              <a:cxn ang="0">
                <a:pos x="1920" y="1344"/>
              </a:cxn>
              <a:cxn ang="0">
                <a:pos x="2304" y="0"/>
              </a:cxn>
            </a:cxnLst>
            <a:rect l="0" t="0" r="r" b="b"/>
            <a:pathLst>
              <a:path w="2304" h="3216">
                <a:moveTo>
                  <a:pt x="0" y="3216"/>
                </a:moveTo>
                <a:cubicBezTo>
                  <a:pt x="160" y="3204"/>
                  <a:pt x="320" y="3192"/>
                  <a:pt x="480" y="3120"/>
                </a:cubicBezTo>
                <a:cubicBezTo>
                  <a:pt x="640" y="3048"/>
                  <a:pt x="800" y="2936"/>
                  <a:pt x="960" y="2784"/>
                </a:cubicBezTo>
                <a:cubicBezTo>
                  <a:pt x="1120" y="2632"/>
                  <a:pt x="1280" y="2448"/>
                  <a:pt x="1440" y="2208"/>
                </a:cubicBezTo>
                <a:cubicBezTo>
                  <a:pt x="1600" y="1968"/>
                  <a:pt x="1776" y="1712"/>
                  <a:pt x="1920" y="1344"/>
                </a:cubicBezTo>
                <a:cubicBezTo>
                  <a:pt x="2064" y="976"/>
                  <a:pt x="2184" y="488"/>
                  <a:pt x="2304" y="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94" name="Oval 26"/>
          <p:cNvSpPr>
            <a:spLocks noChangeArrowheads="1"/>
          </p:cNvSpPr>
          <p:nvPr/>
        </p:nvSpPr>
        <p:spPr bwMode="auto">
          <a:xfrm>
            <a:off x="3486150" y="5314950"/>
            <a:ext cx="76200" cy="762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97" name="Line 29"/>
          <p:cNvSpPr>
            <a:spLocks noChangeShapeType="1"/>
          </p:cNvSpPr>
          <p:nvPr/>
        </p:nvSpPr>
        <p:spPr bwMode="auto">
          <a:xfrm flipV="1">
            <a:off x="2228850" y="3448050"/>
            <a:ext cx="6172200" cy="2438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98" name="Text Box 30"/>
          <p:cNvSpPr txBox="1">
            <a:spLocks noChangeArrowheads="1"/>
          </p:cNvSpPr>
          <p:nvPr/>
        </p:nvSpPr>
        <p:spPr bwMode="auto">
          <a:xfrm>
            <a:off x="517525" y="6513513"/>
            <a:ext cx="1104900" cy="2746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3/7.6 = .39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3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3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94" grpId="0" animBg="1"/>
      <p:bldP spid="83997" grpId="0" animBg="1"/>
      <p:bldP spid="8399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17525" y="4648200"/>
            <a:ext cx="8093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440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28600" y="0"/>
            <a:ext cx="4451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Position vs. Time graphs</a:t>
            </a:r>
            <a:endParaRPr lang="en-US" sz="2000"/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8137525" y="6289675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grpSp>
        <p:nvGrpSpPr>
          <p:cNvPr id="11312" name="Group 48"/>
          <p:cNvGrpSpPr>
            <a:grpSpLocks/>
          </p:cNvGrpSpPr>
          <p:nvPr/>
        </p:nvGrpSpPr>
        <p:grpSpPr bwMode="auto">
          <a:xfrm>
            <a:off x="304800" y="2667000"/>
            <a:ext cx="5715000" cy="3948113"/>
            <a:chOff x="0" y="1833"/>
            <a:chExt cx="3600" cy="2487"/>
          </a:xfrm>
        </p:grpSpPr>
        <p:sp>
          <p:nvSpPr>
            <p:cNvPr id="11291" name="Line 27"/>
            <p:cNvSpPr>
              <a:spLocks noChangeShapeType="1"/>
            </p:cNvSpPr>
            <p:nvPr/>
          </p:nvSpPr>
          <p:spPr bwMode="auto">
            <a:xfrm>
              <a:off x="477" y="2016"/>
              <a:ext cx="0" cy="193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Text Box 28"/>
            <p:cNvSpPr txBox="1">
              <a:spLocks noChangeArrowheads="1"/>
            </p:cNvSpPr>
            <p:nvPr/>
          </p:nvSpPr>
          <p:spPr bwMode="auto">
            <a:xfrm rot="-5400000">
              <a:off x="-559" y="2673"/>
              <a:ext cx="1501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Position in meters</a:t>
              </a:r>
            </a:p>
          </p:txBody>
        </p:sp>
        <p:sp>
          <p:nvSpPr>
            <p:cNvPr id="11293" name="Line 29"/>
            <p:cNvSpPr>
              <a:spLocks noChangeShapeType="1"/>
            </p:cNvSpPr>
            <p:nvPr/>
          </p:nvSpPr>
          <p:spPr bwMode="auto">
            <a:xfrm>
              <a:off x="468" y="3939"/>
              <a:ext cx="298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94" name="Text Box 30"/>
            <p:cNvSpPr txBox="1">
              <a:spLocks noChangeArrowheads="1"/>
            </p:cNvSpPr>
            <p:nvPr/>
          </p:nvSpPr>
          <p:spPr bwMode="auto">
            <a:xfrm>
              <a:off x="1008" y="3999"/>
              <a:ext cx="1373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Time in seconds</a:t>
              </a:r>
            </a:p>
          </p:txBody>
        </p:sp>
        <p:sp>
          <p:nvSpPr>
            <p:cNvPr id="11295" name="Line 31"/>
            <p:cNvSpPr>
              <a:spLocks noChangeShapeType="1"/>
            </p:cNvSpPr>
            <p:nvPr/>
          </p:nvSpPr>
          <p:spPr bwMode="auto">
            <a:xfrm flipV="1">
              <a:off x="1056" y="1968"/>
              <a:ext cx="0" cy="20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96" name="Line 32"/>
            <p:cNvSpPr>
              <a:spLocks noChangeShapeType="1"/>
            </p:cNvSpPr>
            <p:nvPr/>
          </p:nvSpPr>
          <p:spPr bwMode="auto">
            <a:xfrm flipV="1">
              <a:off x="1632" y="1968"/>
              <a:ext cx="0" cy="20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97" name="Line 33"/>
            <p:cNvSpPr>
              <a:spLocks noChangeShapeType="1"/>
            </p:cNvSpPr>
            <p:nvPr/>
          </p:nvSpPr>
          <p:spPr bwMode="auto">
            <a:xfrm flipV="1">
              <a:off x="2208" y="1968"/>
              <a:ext cx="0" cy="20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98" name="Line 34"/>
            <p:cNvSpPr>
              <a:spLocks noChangeShapeType="1"/>
            </p:cNvSpPr>
            <p:nvPr/>
          </p:nvSpPr>
          <p:spPr bwMode="auto">
            <a:xfrm flipV="1">
              <a:off x="2784" y="1968"/>
              <a:ext cx="0" cy="20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99" name="Line 35"/>
            <p:cNvSpPr>
              <a:spLocks noChangeShapeType="1"/>
            </p:cNvSpPr>
            <p:nvPr/>
          </p:nvSpPr>
          <p:spPr bwMode="auto">
            <a:xfrm flipV="1">
              <a:off x="3360" y="1968"/>
              <a:ext cx="0" cy="20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04" name="Text Box 40"/>
            <p:cNvSpPr txBox="1">
              <a:spLocks noChangeArrowheads="1"/>
            </p:cNvSpPr>
            <p:nvPr/>
          </p:nvSpPr>
          <p:spPr bwMode="auto">
            <a:xfrm>
              <a:off x="3229" y="3993"/>
              <a:ext cx="37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s</a:t>
              </a:r>
            </a:p>
          </p:txBody>
        </p:sp>
        <p:sp>
          <p:nvSpPr>
            <p:cNvPr id="11305" name="Line 41"/>
            <p:cNvSpPr>
              <a:spLocks noChangeShapeType="1"/>
            </p:cNvSpPr>
            <p:nvPr/>
          </p:nvSpPr>
          <p:spPr bwMode="auto">
            <a:xfrm>
              <a:off x="384" y="3471"/>
              <a:ext cx="30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06" name="Line 42"/>
            <p:cNvSpPr>
              <a:spLocks noChangeShapeType="1"/>
            </p:cNvSpPr>
            <p:nvPr/>
          </p:nvSpPr>
          <p:spPr bwMode="auto">
            <a:xfrm>
              <a:off x="384" y="2991"/>
              <a:ext cx="30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07" name="Line 43"/>
            <p:cNvSpPr>
              <a:spLocks noChangeShapeType="1"/>
            </p:cNvSpPr>
            <p:nvPr/>
          </p:nvSpPr>
          <p:spPr bwMode="auto">
            <a:xfrm>
              <a:off x="384" y="2511"/>
              <a:ext cx="30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08" name="Line 44"/>
            <p:cNvSpPr>
              <a:spLocks noChangeShapeType="1"/>
            </p:cNvSpPr>
            <p:nvPr/>
          </p:nvSpPr>
          <p:spPr bwMode="auto">
            <a:xfrm>
              <a:off x="384" y="2031"/>
              <a:ext cx="30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11" name="Text Box 47"/>
            <p:cNvSpPr txBox="1">
              <a:spLocks noChangeArrowheads="1"/>
            </p:cNvSpPr>
            <p:nvPr/>
          </p:nvSpPr>
          <p:spPr bwMode="auto">
            <a:xfrm>
              <a:off x="0" y="1833"/>
              <a:ext cx="458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4 m</a:t>
              </a:r>
            </a:p>
          </p:txBody>
        </p:sp>
      </p:grpSp>
      <p:sp>
        <p:nvSpPr>
          <p:cNvPr id="11313" name="Text Box 49"/>
          <p:cNvSpPr txBox="1">
            <a:spLocks noChangeArrowheads="1"/>
          </p:cNvSpPr>
          <p:nvPr/>
        </p:nvSpPr>
        <p:spPr bwMode="auto">
          <a:xfrm>
            <a:off x="593725" y="874713"/>
            <a:ext cx="2101850" cy="2746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(still at 2, 2 in 5, 4 in 2, -4 in 4)</a:t>
            </a:r>
          </a:p>
        </p:txBody>
      </p:sp>
      <p:sp>
        <p:nvSpPr>
          <p:cNvPr id="11314" name="Line 50"/>
          <p:cNvSpPr>
            <a:spLocks noChangeShapeType="1"/>
          </p:cNvSpPr>
          <p:nvPr/>
        </p:nvSpPr>
        <p:spPr bwMode="auto">
          <a:xfrm flipV="1">
            <a:off x="1066800" y="4495800"/>
            <a:ext cx="457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5" name="Line 51"/>
          <p:cNvSpPr>
            <a:spLocks noChangeShapeType="1"/>
          </p:cNvSpPr>
          <p:nvPr/>
        </p:nvSpPr>
        <p:spPr bwMode="auto">
          <a:xfrm flipV="1">
            <a:off x="1066800" y="4495800"/>
            <a:ext cx="4572000" cy="1524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6" name="Line 52"/>
          <p:cNvSpPr>
            <a:spLocks noChangeShapeType="1"/>
          </p:cNvSpPr>
          <p:nvPr/>
        </p:nvSpPr>
        <p:spPr bwMode="auto">
          <a:xfrm flipV="1">
            <a:off x="1066800" y="2971800"/>
            <a:ext cx="1828800" cy="3048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7" name="Line 53"/>
          <p:cNvSpPr>
            <a:spLocks noChangeShapeType="1"/>
          </p:cNvSpPr>
          <p:nvPr/>
        </p:nvSpPr>
        <p:spPr bwMode="auto">
          <a:xfrm>
            <a:off x="1066800" y="2971800"/>
            <a:ext cx="3657600" cy="3048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8" name="Text Box 54"/>
          <p:cNvSpPr txBox="1">
            <a:spLocks noChangeArrowheads="1"/>
          </p:cNvSpPr>
          <p:nvPr/>
        </p:nvSpPr>
        <p:spPr bwMode="auto">
          <a:xfrm>
            <a:off x="669925" y="1238250"/>
            <a:ext cx="2941638" cy="1066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Slope = rise/run</a:t>
            </a:r>
          </a:p>
          <a:p>
            <a:r>
              <a:rPr lang="en-US" sz="3200"/>
              <a:t>Slope = Velocity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autoUpdateAnimBg="0"/>
      <p:bldP spid="11314" grpId="0" animBg="1"/>
      <p:bldP spid="11315" grpId="0" animBg="1"/>
      <p:bldP spid="11316" grpId="0" animBg="1"/>
      <p:bldP spid="11317" grpId="0" animBg="1"/>
      <p:bldP spid="11318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994" name="Group 2"/>
          <p:cNvGrpSpPr>
            <a:grpSpLocks/>
          </p:cNvGrpSpPr>
          <p:nvPr/>
        </p:nvGrpSpPr>
        <p:grpSpPr bwMode="auto">
          <a:xfrm>
            <a:off x="476250" y="685800"/>
            <a:ext cx="7829550" cy="5767388"/>
            <a:chOff x="192" y="528"/>
            <a:chExt cx="4932" cy="3633"/>
          </a:xfrm>
        </p:grpSpPr>
        <p:sp>
          <p:nvSpPr>
            <p:cNvPr id="84995" name="Line 3"/>
            <p:cNvSpPr>
              <a:spLocks noChangeShapeType="1"/>
            </p:cNvSpPr>
            <p:nvPr/>
          </p:nvSpPr>
          <p:spPr bwMode="auto">
            <a:xfrm>
              <a:off x="669" y="529"/>
              <a:ext cx="0" cy="32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996" name="Text Box 4"/>
            <p:cNvSpPr txBox="1">
              <a:spLocks noChangeArrowheads="1"/>
            </p:cNvSpPr>
            <p:nvPr/>
          </p:nvSpPr>
          <p:spPr bwMode="auto">
            <a:xfrm rot="-5400000">
              <a:off x="-367" y="2514"/>
              <a:ext cx="1501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Position in meters</a:t>
              </a:r>
            </a:p>
          </p:txBody>
        </p:sp>
        <p:sp>
          <p:nvSpPr>
            <p:cNvPr id="84997" name="Line 5"/>
            <p:cNvSpPr>
              <a:spLocks noChangeShapeType="1"/>
            </p:cNvSpPr>
            <p:nvPr/>
          </p:nvSpPr>
          <p:spPr bwMode="auto">
            <a:xfrm>
              <a:off x="660" y="3780"/>
              <a:ext cx="4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998" name="Text Box 6"/>
            <p:cNvSpPr txBox="1">
              <a:spLocks noChangeArrowheads="1"/>
            </p:cNvSpPr>
            <p:nvPr/>
          </p:nvSpPr>
          <p:spPr bwMode="auto">
            <a:xfrm>
              <a:off x="1200" y="3840"/>
              <a:ext cx="1373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Time in seconds</a:t>
              </a:r>
            </a:p>
          </p:txBody>
        </p:sp>
        <p:sp>
          <p:nvSpPr>
            <p:cNvPr id="84999" name="Line 7"/>
            <p:cNvSpPr>
              <a:spLocks noChangeShapeType="1"/>
            </p:cNvSpPr>
            <p:nvPr/>
          </p:nvSpPr>
          <p:spPr bwMode="auto">
            <a:xfrm flipV="1">
              <a:off x="11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00" name="Line 8"/>
            <p:cNvSpPr>
              <a:spLocks noChangeShapeType="1"/>
            </p:cNvSpPr>
            <p:nvPr/>
          </p:nvSpPr>
          <p:spPr bwMode="auto">
            <a:xfrm flipV="1">
              <a:off x="16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01" name="Line 9"/>
            <p:cNvSpPr>
              <a:spLocks noChangeShapeType="1"/>
            </p:cNvSpPr>
            <p:nvPr/>
          </p:nvSpPr>
          <p:spPr bwMode="auto">
            <a:xfrm flipV="1">
              <a:off x="21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02" name="Line 10"/>
            <p:cNvSpPr>
              <a:spLocks noChangeShapeType="1"/>
            </p:cNvSpPr>
            <p:nvPr/>
          </p:nvSpPr>
          <p:spPr bwMode="auto">
            <a:xfrm flipV="1">
              <a:off x="25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03" name="Line 11"/>
            <p:cNvSpPr>
              <a:spLocks noChangeShapeType="1"/>
            </p:cNvSpPr>
            <p:nvPr/>
          </p:nvSpPr>
          <p:spPr bwMode="auto">
            <a:xfrm flipV="1">
              <a:off x="307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04" name="Line 12"/>
            <p:cNvSpPr>
              <a:spLocks noChangeShapeType="1"/>
            </p:cNvSpPr>
            <p:nvPr/>
          </p:nvSpPr>
          <p:spPr bwMode="auto">
            <a:xfrm flipV="1">
              <a:off x="35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05" name="Line 13"/>
            <p:cNvSpPr>
              <a:spLocks noChangeShapeType="1"/>
            </p:cNvSpPr>
            <p:nvPr/>
          </p:nvSpPr>
          <p:spPr bwMode="auto">
            <a:xfrm flipV="1">
              <a:off x="40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06" name="Line 14"/>
            <p:cNvSpPr>
              <a:spLocks noChangeShapeType="1"/>
            </p:cNvSpPr>
            <p:nvPr/>
          </p:nvSpPr>
          <p:spPr bwMode="auto">
            <a:xfrm flipV="1">
              <a:off x="45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07" name="Line 15"/>
            <p:cNvSpPr>
              <a:spLocks noChangeShapeType="1"/>
            </p:cNvSpPr>
            <p:nvPr/>
          </p:nvSpPr>
          <p:spPr bwMode="auto">
            <a:xfrm flipV="1">
              <a:off x="49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08" name="Text Box 16"/>
            <p:cNvSpPr txBox="1">
              <a:spLocks noChangeArrowheads="1"/>
            </p:cNvSpPr>
            <p:nvPr/>
          </p:nvSpPr>
          <p:spPr bwMode="auto">
            <a:xfrm>
              <a:off x="2956" y="3834"/>
              <a:ext cx="37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s</a:t>
              </a:r>
            </a:p>
          </p:txBody>
        </p:sp>
        <p:sp>
          <p:nvSpPr>
            <p:cNvPr id="85009" name="Line 17"/>
            <p:cNvSpPr>
              <a:spLocks noChangeShapeType="1"/>
            </p:cNvSpPr>
            <p:nvPr/>
          </p:nvSpPr>
          <p:spPr bwMode="auto">
            <a:xfrm>
              <a:off x="576" y="33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10" name="Line 18"/>
            <p:cNvSpPr>
              <a:spLocks noChangeShapeType="1"/>
            </p:cNvSpPr>
            <p:nvPr/>
          </p:nvSpPr>
          <p:spPr bwMode="auto">
            <a:xfrm>
              <a:off x="576" y="283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11" name="Line 19"/>
            <p:cNvSpPr>
              <a:spLocks noChangeShapeType="1"/>
            </p:cNvSpPr>
            <p:nvPr/>
          </p:nvSpPr>
          <p:spPr bwMode="auto">
            <a:xfrm>
              <a:off x="576" y="235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12" name="Line 20"/>
            <p:cNvSpPr>
              <a:spLocks noChangeShapeType="1"/>
            </p:cNvSpPr>
            <p:nvPr/>
          </p:nvSpPr>
          <p:spPr bwMode="auto">
            <a:xfrm>
              <a:off x="576" y="187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13" name="Line 21"/>
            <p:cNvSpPr>
              <a:spLocks noChangeShapeType="1"/>
            </p:cNvSpPr>
            <p:nvPr/>
          </p:nvSpPr>
          <p:spPr bwMode="auto">
            <a:xfrm>
              <a:off x="576" y="139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14" name="Line 22"/>
            <p:cNvSpPr>
              <a:spLocks noChangeShapeType="1"/>
            </p:cNvSpPr>
            <p:nvPr/>
          </p:nvSpPr>
          <p:spPr bwMode="auto">
            <a:xfrm>
              <a:off x="576" y="9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15" name="Text Box 23"/>
            <p:cNvSpPr txBox="1">
              <a:spLocks noChangeArrowheads="1"/>
            </p:cNvSpPr>
            <p:nvPr/>
          </p:nvSpPr>
          <p:spPr bwMode="auto">
            <a:xfrm>
              <a:off x="192" y="1194"/>
              <a:ext cx="458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m</a:t>
              </a:r>
            </a:p>
          </p:txBody>
        </p:sp>
      </p:grpSp>
      <p:sp>
        <p:nvSpPr>
          <p:cNvPr id="85016" name="Text Box 24"/>
          <p:cNvSpPr txBox="1">
            <a:spLocks noChangeArrowheads="1"/>
          </p:cNvSpPr>
          <p:nvPr/>
        </p:nvSpPr>
        <p:spPr bwMode="auto">
          <a:xfrm>
            <a:off x="1219200" y="30163"/>
            <a:ext cx="5945188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What’s the velocity at 6.0 seconds?</a:t>
            </a:r>
          </a:p>
        </p:txBody>
      </p:sp>
      <p:sp>
        <p:nvSpPr>
          <p:cNvPr id="85017" name="Freeform 25"/>
          <p:cNvSpPr>
            <a:spLocks/>
          </p:cNvSpPr>
          <p:nvPr/>
        </p:nvSpPr>
        <p:spPr bwMode="auto">
          <a:xfrm>
            <a:off x="1219200" y="1244600"/>
            <a:ext cx="6858000" cy="3175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1488" y="32"/>
              </a:cxn>
              <a:cxn ang="0">
                <a:pos x="2400" y="224"/>
              </a:cxn>
              <a:cxn ang="0">
                <a:pos x="3360" y="848"/>
              </a:cxn>
              <a:cxn ang="0">
                <a:pos x="4320" y="2000"/>
              </a:cxn>
            </a:cxnLst>
            <a:rect l="0" t="0" r="r" b="b"/>
            <a:pathLst>
              <a:path w="4320" h="2000">
                <a:moveTo>
                  <a:pt x="0" y="32"/>
                </a:moveTo>
                <a:cubicBezTo>
                  <a:pt x="544" y="16"/>
                  <a:pt x="1088" y="0"/>
                  <a:pt x="1488" y="32"/>
                </a:cubicBezTo>
                <a:cubicBezTo>
                  <a:pt x="1888" y="64"/>
                  <a:pt x="2088" y="88"/>
                  <a:pt x="2400" y="224"/>
                </a:cubicBezTo>
                <a:cubicBezTo>
                  <a:pt x="2712" y="360"/>
                  <a:pt x="3040" y="552"/>
                  <a:pt x="3360" y="848"/>
                </a:cubicBezTo>
                <a:cubicBezTo>
                  <a:pt x="3680" y="1144"/>
                  <a:pt x="4000" y="1572"/>
                  <a:pt x="4320" y="200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18" name="Oval 26"/>
          <p:cNvSpPr>
            <a:spLocks noChangeArrowheads="1"/>
          </p:cNvSpPr>
          <p:nvPr/>
        </p:nvSpPr>
        <p:spPr bwMode="auto">
          <a:xfrm>
            <a:off x="5791200" y="2000250"/>
            <a:ext cx="76200" cy="762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19" name="Line 27"/>
          <p:cNvSpPr>
            <a:spLocks noChangeShapeType="1"/>
          </p:cNvSpPr>
          <p:nvPr/>
        </p:nvSpPr>
        <p:spPr bwMode="auto">
          <a:xfrm>
            <a:off x="4343400" y="1065213"/>
            <a:ext cx="4191000" cy="26844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20" name="Text Box 28"/>
          <p:cNvSpPr txBox="1">
            <a:spLocks noChangeArrowheads="1"/>
          </p:cNvSpPr>
          <p:nvPr/>
        </p:nvSpPr>
        <p:spPr bwMode="auto">
          <a:xfrm>
            <a:off x="441325" y="6513513"/>
            <a:ext cx="1397000" cy="2746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-2.85/4.5 = -.62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5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5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5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18" grpId="0" animBg="1"/>
      <p:bldP spid="85019" grpId="0" animBg="1"/>
      <p:bldP spid="85020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042" name="Group 2"/>
          <p:cNvGrpSpPr>
            <a:grpSpLocks/>
          </p:cNvGrpSpPr>
          <p:nvPr/>
        </p:nvGrpSpPr>
        <p:grpSpPr bwMode="auto">
          <a:xfrm>
            <a:off x="476250" y="685800"/>
            <a:ext cx="7829550" cy="5767388"/>
            <a:chOff x="192" y="528"/>
            <a:chExt cx="4932" cy="3633"/>
          </a:xfrm>
        </p:grpSpPr>
        <p:sp>
          <p:nvSpPr>
            <p:cNvPr id="87043" name="Line 3"/>
            <p:cNvSpPr>
              <a:spLocks noChangeShapeType="1"/>
            </p:cNvSpPr>
            <p:nvPr/>
          </p:nvSpPr>
          <p:spPr bwMode="auto">
            <a:xfrm>
              <a:off x="669" y="529"/>
              <a:ext cx="0" cy="32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44" name="Text Box 4"/>
            <p:cNvSpPr txBox="1">
              <a:spLocks noChangeArrowheads="1"/>
            </p:cNvSpPr>
            <p:nvPr/>
          </p:nvSpPr>
          <p:spPr bwMode="auto">
            <a:xfrm rot="-5400000">
              <a:off x="-367" y="2514"/>
              <a:ext cx="1501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Position in meters</a:t>
              </a:r>
            </a:p>
          </p:txBody>
        </p:sp>
        <p:sp>
          <p:nvSpPr>
            <p:cNvPr id="87045" name="Line 5"/>
            <p:cNvSpPr>
              <a:spLocks noChangeShapeType="1"/>
            </p:cNvSpPr>
            <p:nvPr/>
          </p:nvSpPr>
          <p:spPr bwMode="auto">
            <a:xfrm>
              <a:off x="660" y="3780"/>
              <a:ext cx="4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46" name="Text Box 6"/>
            <p:cNvSpPr txBox="1">
              <a:spLocks noChangeArrowheads="1"/>
            </p:cNvSpPr>
            <p:nvPr/>
          </p:nvSpPr>
          <p:spPr bwMode="auto">
            <a:xfrm>
              <a:off x="1200" y="3840"/>
              <a:ext cx="1373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Time in seconds</a:t>
              </a:r>
            </a:p>
          </p:txBody>
        </p:sp>
        <p:sp>
          <p:nvSpPr>
            <p:cNvPr id="87047" name="Line 7"/>
            <p:cNvSpPr>
              <a:spLocks noChangeShapeType="1"/>
            </p:cNvSpPr>
            <p:nvPr/>
          </p:nvSpPr>
          <p:spPr bwMode="auto">
            <a:xfrm flipV="1">
              <a:off x="11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48" name="Line 8"/>
            <p:cNvSpPr>
              <a:spLocks noChangeShapeType="1"/>
            </p:cNvSpPr>
            <p:nvPr/>
          </p:nvSpPr>
          <p:spPr bwMode="auto">
            <a:xfrm flipV="1">
              <a:off x="16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49" name="Line 9"/>
            <p:cNvSpPr>
              <a:spLocks noChangeShapeType="1"/>
            </p:cNvSpPr>
            <p:nvPr/>
          </p:nvSpPr>
          <p:spPr bwMode="auto">
            <a:xfrm flipV="1">
              <a:off x="21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50" name="Line 10"/>
            <p:cNvSpPr>
              <a:spLocks noChangeShapeType="1"/>
            </p:cNvSpPr>
            <p:nvPr/>
          </p:nvSpPr>
          <p:spPr bwMode="auto">
            <a:xfrm flipV="1">
              <a:off x="25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51" name="Line 11"/>
            <p:cNvSpPr>
              <a:spLocks noChangeShapeType="1"/>
            </p:cNvSpPr>
            <p:nvPr/>
          </p:nvSpPr>
          <p:spPr bwMode="auto">
            <a:xfrm flipV="1">
              <a:off x="307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52" name="Line 12"/>
            <p:cNvSpPr>
              <a:spLocks noChangeShapeType="1"/>
            </p:cNvSpPr>
            <p:nvPr/>
          </p:nvSpPr>
          <p:spPr bwMode="auto">
            <a:xfrm flipV="1">
              <a:off x="35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53" name="Line 13"/>
            <p:cNvSpPr>
              <a:spLocks noChangeShapeType="1"/>
            </p:cNvSpPr>
            <p:nvPr/>
          </p:nvSpPr>
          <p:spPr bwMode="auto">
            <a:xfrm flipV="1">
              <a:off x="40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54" name="Line 14"/>
            <p:cNvSpPr>
              <a:spLocks noChangeShapeType="1"/>
            </p:cNvSpPr>
            <p:nvPr/>
          </p:nvSpPr>
          <p:spPr bwMode="auto">
            <a:xfrm flipV="1">
              <a:off x="45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55" name="Line 15"/>
            <p:cNvSpPr>
              <a:spLocks noChangeShapeType="1"/>
            </p:cNvSpPr>
            <p:nvPr/>
          </p:nvSpPr>
          <p:spPr bwMode="auto">
            <a:xfrm flipV="1">
              <a:off x="49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56" name="Text Box 16"/>
            <p:cNvSpPr txBox="1">
              <a:spLocks noChangeArrowheads="1"/>
            </p:cNvSpPr>
            <p:nvPr/>
          </p:nvSpPr>
          <p:spPr bwMode="auto">
            <a:xfrm>
              <a:off x="2956" y="3834"/>
              <a:ext cx="37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s</a:t>
              </a:r>
            </a:p>
          </p:txBody>
        </p:sp>
        <p:sp>
          <p:nvSpPr>
            <p:cNvPr id="87057" name="Line 17"/>
            <p:cNvSpPr>
              <a:spLocks noChangeShapeType="1"/>
            </p:cNvSpPr>
            <p:nvPr/>
          </p:nvSpPr>
          <p:spPr bwMode="auto">
            <a:xfrm>
              <a:off x="576" y="33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58" name="Line 18"/>
            <p:cNvSpPr>
              <a:spLocks noChangeShapeType="1"/>
            </p:cNvSpPr>
            <p:nvPr/>
          </p:nvSpPr>
          <p:spPr bwMode="auto">
            <a:xfrm>
              <a:off x="576" y="283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59" name="Line 19"/>
            <p:cNvSpPr>
              <a:spLocks noChangeShapeType="1"/>
            </p:cNvSpPr>
            <p:nvPr/>
          </p:nvSpPr>
          <p:spPr bwMode="auto">
            <a:xfrm>
              <a:off x="576" y="235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60" name="Line 20"/>
            <p:cNvSpPr>
              <a:spLocks noChangeShapeType="1"/>
            </p:cNvSpPr>
            <p:nvPr/>
          </p:nvSpPr>
          <p:spPr bwMode="auto">
            <a:xfrm>
              <a:off x="576" y="187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61" name="Line 21"/>
            <p:cNvSpPr>
              <a:spLocks noChangeShapeType="1"/>
            </p:cNvSpPr>
            <p:nvPr/>
          </p:nvSpPr>
          <p:spPr bwMode="auto">
            <a:xfrm>
              <a:off x="576" y="139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62" name="Line 22"/>
            <p:cNvSpPr>
              <a:spLocks noChangeShapeType="1"/>
            </p:cNvSpPr>
            <p:nvPr/>
          </p:nvSpPr>
          <p:spPr bwMode="auto">
            <a:xfrm>
              <a:off x="576" y="9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63" name="Text Box 23"/>
            <p:cNvSpPr txBox="1">
              <a:spLocks noChangeArrowheads="1"/>
            </p:cNvSpPr>
            <p:nvPr/>
          </p:nvSpPr>
          <p:spPr bwMode="auto">
            <a:xfrm>
              <a:off x="192" y="1194"/>
              <a:ext cx="458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m</a:t>
              </a:r>
            </a:p>
          </p:txBody>
        </p:sp>
      </p:grpSp>
      <p:sp>
        <p:nvSpPr>
          <p:cNvPr id="87064" name="Text Box 24"/>
          <p:cNvSpPr txBox="1">
            <a:spLocks noChangeArrowheads="1"/>
          </p:cNvSpPr>
          <p:nvPr/>
        </p:nvSpPr>
        <p:spPr bwMode="auto">
          <a:xfrm>
            <a:off x="2117725" y="30163"/>
            <a:ext cx="5945188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What’s the velocity at 6.0 seconds?</a:t>
            </a:r>
          </a:p>
        </p:txBody>
      </p:sp>
      <p:sp>
        <p:nvSpPr>
          <p:cNvPr id="87065" name="Freeform 25"/>
          <p:cNvSpPr>
            <a:spLocks/>
          </p:cNvSpPr>
          <p:nvPr/>
        </p:nvSpPr>
        <p:spPr bwMode="auto">
          <a:xfrm>
            <a:off x="1219200" y="1155700"/>
            <a:ext cx="6858000" cy="4724400"/>
          </a:xfrm>
          <a:custGeom>
            <a:avLst/>
            <a:gdLst/>
            <a:ahLst/>
            <a:cxnLst>
              <a:cxn ang="0">
                <a:pos x="0" y="2920"/>
              </a:cxn>
              <a:cxn ang="0">
                <a:pos x="480" y="2824"/>
              </a:cxn>
              <a:cxn ang="0">
                <a:pos x="1440" y="2008"/>
              </a:cxn>
              <a:cxn ang="0">
                <a:pos x="2400" y="568"/>
              </a:cxn>
              <a:cxn ang="0">
                <a:pos x="3168" y="88"/>
              </a:cxn>
              <a:cxn ang="0">
                <a:pos x="3744" y="40"/>
              </a:cxn>
            </a:cxnLst>
            <a:rect l="0" t="0" r="r" b="b"/>
            <a:pathLst>
              <a:path w="3744" h="2976">
                <a:moveTo>
                  <a:pt x="0" y="2920"/>
                </a:moveTo>
                <a:cubicBezTo>
                  <a:pt x="120" y="2948"/>
                  <a:pt x="240" y="2976"/>
                  <a:pt x="480" y="2824"/>
                </a:cubicBezTo>
                <a:cubicBezTo>
                  <a:pt x="720" y="2672"/>
                  <a:pt x="1120" y="2384"/>
                  <a:pt x="1440" y="2008"/>
                </a:cubicBezTo>
                <a:cubicBezTo>
                  <a:pt x="1760" y="1632"/>
                  <a:pt x="2112" y="888"/>
                  <a:pt x="2400" y="568"/>
                </a:cubicBezTo>
                <a:cubicBezTo>
                  <a:pt x="2688" y="248"/>
                  <a:pt x="2944" y="176"/>
                  <a:pt x="3168" y="88"/>
                </a:cubicBezTo>
                <a:cubicBezTo>
                  <a:pt x="3392" y="0"/>
                  <a:pt x="3568" y="20"/>
                  <a:pt x="3744" y="4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66" name="Oval 26"/>
          <p:cNvSpPr>
            <a:spLocks noChangeArrowheads="1"/>
          </p:cNvSpPr>
          <p:nvPr/>
        </p:nvSpPr>
        <p:spPr bwMode="auto">
          <a:xfrm>
            <a:off x="5772150" y="1828800"/>
            <a:ext cx="76200" cy="762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67" name="Line 27"/>
          <p:cNvSpPr>
            <a:spLocks noChangeShapeType="1"/>
          </p:cNvSpPr>
          <p:nvPr/>
        </p:nvSpPr>
        <p:spPr bwMode="auto">
          <a:xfrm flipV="1">
            <a:off x="438150" y="419100"/>
            <a:ext cx="7143750" cy="58102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68" name="Text Box 28"/>
          <p:cNvSpPr txBox="1">
            <a:spLocks noChangeArrowheads="1"/>
          </p:cNvSpPr>
          <p:nvPr/>
        </p:nvSpPr>
        <p:spPr bwMode="auto">
          <a:xfrm>
            <a:off x="152400" y="6513513"/>
            <a:ext cx="1295400" cy="2746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5.65/6.9 = .82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7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7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7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66" grpId="0" animBg="1"/>
      <p:bldP spid="87067" grpId="0" animBg="1"/>
      <p:bldP spid="8706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517525" y="4648200"/>
            <a:ext cx="8093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4400"/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228600" y="0"/>
            <a:ext cx="44751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Velocity vs. Time graphs</a:t>
            </a:r>
            <a:endParaRPr lang="en-US" sz="2000"/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8137525" y="6289675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sp>
        <p:nvSpPr>
          <p:cNvPr id="88070" name="Line 6"/>
          <p:cNvSpPr>
            <a:spLocks noChangeShapeType="1"/>
          </p:cNvSpPr>
          <p:nvPr/>
        </p:nvSpPr>
        <p:spPr bwMode="auto">
          <a:xfrm>
            <a:off x="1062038" y="2957513"/>
            <a:ext cx="0" cy="30749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 rot="-5400000">
            <a:off x="-365919" y="4737894"/>
            <a:ext cx="1951038" cy="4572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Velocity (m/s)</a:t>
            </a:r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>
            <a:off x="1047750" y="6010275"/>
            <a:ext cx="47434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73" name="Text Box 9"/>
          <p:cNvSpPr txBox="1">
            <a:spLocks noChangeArrowheads="1"/>
          </p:cNvSpPr>
          <p:nvPr/>
        </p:nvSpPr>
        <p:spPr bwMode="auto">
          <a:xfrm>
            <a:off x="1905000" y="6105525"/>
            <a:ext cx="2179638" cy="4572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 in seconds</a:t>
            </a:r>
          </a:p>
        </p:txBody>
      </p:sp>
      <p:sp>
        <p:nvSpPr>
          <p:cNvPr id="88074" name="Line 10"/>
          <p:cNvSpPr>
            <a:spLocks noChangeShapeType="1"/>
          </p:cNvSpPr>
          <p:nvPr/>
        </p:nvSpPr>
        <p:spPr bwMode="auto">
          <a:xfrm flipV="1">
            <a:off x="1981200" y="2881313"/>
            <a:ext cx="0" cy="3224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75" name="Line 11"/>
          <p:cNvSpPr>
            <a:spLocks noChangeShapeType="1"/>
          </p:cNvSpPr>
          <p:nvPr/>
        </p:nvSpPr>
        <p:spPr bwMode="auto">
          <a:xfrm flipV="1">
            <a:off x="2895600" y="2881313"/>
            <a:ext cx="0" cy="3224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76" name="Line 12"/>
          <p:cNvSpPr>
            <a:spLocks noChangeShapeType="1"/>
          </p:cNvSpPr>
          <p:nvPr/>
        </p:nvSpPr>
        <p:spPr bwMode="auto">
          <a:xfrm flipV="1">
            <a:off x="3810000" y="2881313"/>
            <a:ext cx="0" cy="3224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77" name="Line 13"/>
          <p:cNvSpPr>
            <a:spLocks noChangeShapeType="1"/>
          </p:cNvSpPr>
          <p:nvPr/>
        </p:nvSpPr>
        <p:spPr bwMode="auto">
          <a:xfrm flipV="1">
            <a:off x="4724400" y="2881313"/>
            <a:ext cx="0" cy="3224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78" name="Line 14"/>
          <p:cNvSpPr>
            <a:spLocks noChangeShapeType="1"/>
          </p:cNvSpPr>
          <p:nvPr/>
        </p:nvSpPr>
        <p:spPr bwMode="auto">
          <a:xfrm flipV="1">
            <a:off x="5638800" y="2881313"/>
            <a:ext cx="0" cy="3224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5430838" y="6096000"/>
            <a:ext cx="588962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5 s</a:t>
            </a:r>
          </a:p>
        </p:txBody>
      </p:sp>
      <p:sp>
        <p:nvSpPr>
          <p:cNvPr id="88080" name="Line 16"/>
          <p:cNvSpPr>
            <a:spLocks noChangeShapeType="1"/>
          </p:cNvSpPr>
          <p:nvPr/>
        </p:nvSpPr>
        <p:spPr bwMode="auto">
          <a:xfrm>
            <a:off x="914400" y="5267325"/>
            <a:ext cx="487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81" name="Line 17"/>
          <p:cNvSpPr>
            <a:spLocks noChangeShapeType="1"/>
          </p:cNvSpPr>
          <p:nvPr/>
        </p:nvSpPr>
        <p:spPr bwMode="auto">
          <a:xfrm>
            <a:off x="914400" y="4505325"/>
            <a:ext cx="487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82" name="Line 18"/>
          <p:cNvSpPr>
            <a:spLocks noChangeShapeType="1"/>
          </p:cNvSpPr>
          <p:nvPr/>
        </p:nvSpPr>
        <p:spPr bwMode="auto">
          <a:xfrm>
            <a:off x="914400" y="3743325"/>
            <a:ext cx="487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83" name="Line 19"/>
          <p:cNvSpPr>
            <a:spLocks noChangeShapeType="1"/>
          </p:cNvSpPr>
          <p:nvPr/>
        </p:nvSpPr>
        <p:spPr bwMode="auto">
          <a:xfrm>
            <a:off x="914400" y="2981325"/>
            <a:ext cx="487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84" name="Text Box 20"/>
          <p:cNvSpPr txBox="1">
            <a:spLocks noChangeArrowheads="1"/>
          </p:cNvSpPr>
          <p:nvPr/>
        </p:nvSpPr>
        <p:spPr bwMode="auto">
          <a:xfrm>
            <a:off x="0" y="2667000"/>
            <a:ext cx="9636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4 m/s</a:t>
            </a:r>
          </a:p>
        </p:txBody>
      </p:sp>
      <p:sp>
        <p:nvSpPr>
          <p:cNvPr id="88090" name="Text Box 26"/>
          <p:cNvSpPr txBox="1">
            <a:spLocks noChangeArrowheads="1"/>
          </p:cNvSpPr>
          <p:nvPr/>
        </p:nvSpPr>
        <p:spPr bwMode="auto">
          <a:xfrm>
            <a:off x="669925" y="1238250"/>
            <a:ext cx="3506788" cy="1066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Slope = rise/run</a:t>
            </a:r>
          </a:p>
          <a:p>
            <a:r>
              <a:rPr lang="en-US" sz="3200"/>
              <a:t>Slope = acceleration</a:t>
            </a:r>
          </a:p>
        </p:txBody>
      </p:sp>
      <p:sp>
        <p:nvSpPr>
          <p:cNvPr id="88091" name="Text Box 27"/>
          <p:cNvSpPr txBox="1">
            <a:spLocks noChangeArrowheads="1"/>
          </p:cNvSpPr>
          <p:nvPr/>
        </p:nvSpPr>
        <p:spPr bwMode="auto">
          <a:xfrm>
            <a:off x="974725" y="646113"/>
            <a:ext cx="1692275" cy="2746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(show driving on a road)</a:t>
            </a:r>
          </a:p>
        </p:txBody>
      </p:sp>
      <p:sp>
        <p:nvSpPr>
          <p:cNvPr id="88092" name="Text Box 28"/>
          <p:cNvSpPr txBox="1">
            <a:spLocks noChangeArrowheads="1"/>
          </p:cNvSpPr>
          <p:nvPr/>
        </p:nvSpPr>
        <p:spPr bwMode="auto">
          <a:xfrm>
            <a:off x="6232525" y="828675"/>
            <a:ext cx="2187575" cy="9461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Area under is </a:t>
            </a:r>
          </a:p>
          <a:p>
            <a:r>
              <a:rPr lang="en-US" sz="2800"/>
              <a:t>Displacement</a:t>
            </a:r>
          </a:p>
        </p:txBody>
      </p:sp>
      <p:sp>
        <p:nvSpPr>
          <p:cNvPr id="88093" name="Line 29"/>
          <p:cNvSpPr>
            <a:spLocks noChangeShapeType="1"/>
          </p:cNvSpPr>
          <p:nvPr/>
        </p:nvSpPr>
        <p:spPr bwMode="auto">
          <a:xfrm>
            <a:off x="1066800" y="3733800"/>
            <a:ext cx="4648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94" name="Text Box 30"/>
          <p:cNvSpPr txBox="1">
            <a:spLocks noChangeArrowheads="1"/>
          </p:cNvSpPr>
          <p:nvPr/>
        </p:nvSpPr>
        <p:spPr bwMode="auto">
          <a:xfrm>
            <a:off x="6096000" y="2733675"/>
            <a:ext cx="2947988" cy="9461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3 m/s for 5 seconds</a:t>
            </a:r>
          </a:p>
          <a:p>
            <a:r>
              <a:rPr lang="en-US" sz="2800"/>
              <a:t>How far?</a:t>
            </a:r>
          </a:p>
        </p:txBody>
      </p:sp>
      <p:sp>
        <p:nvSpPr>
          <p:cNvPr id="88095" name="Line 31"/>
          <p:cNvSpPr>
            <a:spLocks noChangeShapeType="1"/>
          </p:cNvSpPr>
          <p:nvPr/>
        </p:nvSpPr>
        <p:spPr bwMode="auto">
          <a:xfrm>
            <a:off x="1066800" y="4191000"/>
            <a:ext cx="457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96" name="Line 32"/>
          <p:cNvSpPr>
            <a:spLocks noChangeShapeType="1"/>
          </p:cNvSpPr>
          <p:nvPr/>
        </p:nvSpPr>
        <p:spPr bwMode="auto">
          <a:xfrm flipV="1">
            <a:off x="4267200" y="3733800"/>
            <a:ext cx="0" cy="2209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97" name="Text Box 33"/>
          <p:cNvSpPr txBox="1">
            <a:spLocks noChangeArrowheads="1"/>
          </p:cNvSpPr>
          <p:nvPr/>
        </p:nvSpPr>
        <p:spPr bwMode="auto">
          <a:xfrm>
            <a:off x="6232525" y="4156075"/>
            <a:ext cx="12684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LxW =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8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8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8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8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8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8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8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8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8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8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8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8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build="p" autoUpdateAnimBg="0"/>
      <p:bldP spid="88090" grpId="0" build="p" autoUpdateAnimBg="0"/>
      <p:bldP spid="88092" grpId="0" autoUpdateAnimBg="0"/>
      <p:bldP spid="88093" grpId="0" animBg="1"/>
      <p:bldP spid="88094" grpId="0" autoUpdateAnimBg="0"/>
      <p:bldP spid="88095" grpId="0" animBg="1"/>
      <p:bldP spid="88096" grpId="0" animBg="1"/>
      <p:bldP spid="88097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1026"/>
          <p:cNvSpPr txBox="1">
            <a:spLocks noChangeArrowheads="1"/>
          </p:cNvSpPr>
          <p:nvPr/>
        </p:nvSpPr>
        <p:spPr bwMode="auto">
          <a:xfrm>
            <a:off x="517525" y="4648200"/>
            <a:ext cx="8093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4400"/>
          </a:p>
        </p:txBody>
      </p:sp>
      <p:sp>
        <p:nvSpPr>
          <p:cNvPr id="91139" name="Text Box 1027"/>
          <p:cNvSpPr txBox="1">
            <a:spLocks noChangeArrowheads="1"/>
          </p:cNvSpPr>
          <p:nvPr/>
        </p:nvSpPr>
        <p:spPr bwMode="auto">
          <a:xfrm>
            <a:off x="228600" y="0"/>
            <a:ext cx="44751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Velocity vs. Time graphs</a:t>
            </a:r>
            <a:endParaRPr lang="en-US" sz="2000"/>
          </a:p>
        </p:txBody>
      </p:sp>
      <p:sp>
        <p:nvSpPr>
          <p:cNvPr id="91140" name="Text Box 1028"/>
          <p:cNvSpPr txBox="1">
            <a:spLocks noChangeArrowheads="1"/>
          </p:cNvSpPr>
          <p:nvPr/>
        </p:nvSpPr>
        <p:spPr bwMode="auto">
          <a:xfrm>
            <a:off x="8137525" y="6289675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sp>
        <p:nvSpPr>
          <p:cNvPr id="91141" name="Line 1029"/>
          <p:cNvSpPr>
            <a:spLocks noChangeShapeType="1"/>
          </p:cNvSpPr>
          <p:nvPr/>
        </p:nvSpPr>
        <p:spPr bwMode="auto">
          <a:xfrm>
            <a:off x="1062038" y="2957513"/>
            <a:ext cx="0" cy="30749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42" name="Text Box 1030"/>
          <p:cNvSpPr txBox="1">
            <a:spLocks noChangeArrowheads="1"/>
          </p:cNvSpPr>
          <p:nvPr/>
        </p:nvSpPr>
        <p:spPr bwMode="auto">
          <a:xfrm rot="-5400000">
            <a:off x="-365919" y="4737894"/>
            <a:ext cx="1951038" cy="4572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Velocity (m/s)</a:t>
            </a:r>
          </a:p>
        </p:txBody>
      </p:sp>
      <p:sp>
        <p:nvSpPr>
          <p:cNvPr id="91143" name="Line 1031"/>
          <p:cNvSpPr>
            <a:spLocks noChangeShapeType="1"/>
          </p:cNvSpPr>
          <p:nvPr/>
        </p:nvSpPr>
        <p:spPr bwMode="auto">
          <a:xfrm>
            <a:off x="1047750" y="6010275"/>
            <a:ext cx="47434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44" name="Text Box 1032"/>
          <p:cNvSpPr txBox="1">
            <a:spLocks noChangeArrowheads="1"/>
          </p:cNvSpPr>
          <p:nvPr/>
        </p:nvSpPr>
        <p:spPr bwMode="auto">
          <a:xfrm>
            <a:off x="1905000" y="6105525"/>
            <a:ext cx="2179638" cy="4572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 in seconds</a:t>
            </a:r>
          </a:p>
        </p:txBody>
      </p:sp>
      <p:sp>
        <p:nvSpPr>
          <p:cNvPr id="91145" name="Line 1033"/>
          <p:cNvSpPr>
            <a:spLocks noChangeShapeType="1"/>
          </p:cNvSpPr>
          <p:nvPr/>
        </p:nvSpPr>
        <p:spPr bwMode="auto">
          <a:xfrm flipV="1">
            <a:off x="1981200" y="2881313"/>
            <a:ext cx="0" cy="3224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46" name="Line 1034"/>
          <p:cNvSpPr>
            <a:spLocks noChangeShapeType="1"/>
          </p:cNvSpPr>
          <p:nvPr/>
        </p:nvSpPr>
        <p:spPr bwMode="auto">
          <a:xfrm flipV="1">
            <a:off x="2895600" y="2881313"/>
            <a:ext cx="0" cy="3224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47" name="Line 1035"/>
          <p:cNvSpPr>
            <a:spLocks noChangeShapeType="1"/>
          </p:cNvSpPr>
          <p:nvPr/>
        </p:nvSpPr>
        <p:spPr bwMode="auto">
          <a:xfrm flipV="1">
            <a:off x="3810000" y="2881313"/>
            <a:ext cx="0" cy="3224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48" name="Line 1036"/>
          <p:cNvSpPr>
            <a:spLocks noChangeShapeType="1"/>
          </p:cNvSpPr>
          <p:nvPr/>
        </p:nvSpPr>
        <p:spPr bwMode="auto">
          <a:xfrm flipV="1">
            <a:off x="4724400" y="2881313"/>
            <a:ext cx="0" cy="3224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49" name="Line 1037"/>
          <p:cNvSpPr>
            <a:spLocks noChangeShapeType="1"/>
          </p:cNvSpPr>
          <p:nvPr/>
        </p:nvSpPr>
        <p:spPr bwMode="auto">
          <a:xfrm flipV="1">
            <a:off x="5638800" y="2881313"/>
            <a:ext cx="0" cy="3224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50" name="Text Box 1038"/>
          <p:cNvSpPr txBox="1">
            <a:spLocks noChangeArrowheads="1"/>
          </p:cNvSpPr>
          <p:nvPr/>
        </p:nvSpPr>
        <p:spPr bwMode="auto">
          <a:xfrm>
            <a:off x="5430838" y="6096000"/>
            <a:ext cx="588962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5 s</a:t>
            </a:r>
          </a:p>
        </p:txBody>
      </p:sp>
      <p:sp>
        <p:nvSpPr>
          <p:cNvPr id="91151" name="Line 1039"/>
          <p:cNvSpPr>
            <a:spLocks noChangeShapeType="1"/>
          </p:cNvSpPr>
          <p:nvPr/>
        </p:nvSpPr>
        <p:spPr bwMode="auto">
          <a:xfrm>
            <a:off x="914400" y="5267325"/>
            <a:ext cx="487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52" name="Line 1040"/>
          <p:cNvSpPr>
            <a:spLocks noChangeShapeType="1"/>
          </p:cNvSpPr>
          <p:nvPr/>
        </p:nvSpPr>
        <p:spPr bwMode="auto">
          <a:xfrm>
            <a:off x="914400" y="4505325"/>
            <a:ext cx="487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53" name="Line 1041"/>
          <p:cNvSpPr>
            <a:spLocks noChangeShapeType="1"/>
          </p:cNvSpPr>
          <p:nvPr/>
        </p:nvSpPr>
        <p:spPr bwMode="auto">
          <a:xfrm>
            <a:off x="914400" y="3743325"/>
            <a:ext cx="487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54" name="Line 1042"/>
          <p:cNvSpPr>
            <a:spLocks noChangeShapeType="1"/>
          </p:cNvSpPr>
          <p:nvPr/>
        </p:nvSpPr>
        <p:spPr bwMode="auto">
          <a:xfrm>
            <a:off x="914400" y="2981325"/>
            <a:ext cx="487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55" name="Text Box 1043"/>
          <p:cNvSpPr txBox="1">
            <a:spLocks noChangeArrowheads="1"/>
          </p:cNvSpPr>
          <p:nvPr/>
        </p:nvSpPr>
        <p:spPr bwMode="auto">
          <a:xfrm>
            <a:off x="0" y="2667000"/>
            <a:ext cx="9636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4 m/s</a:t>
            </a:r>
          </a:p>
        </p:txBody>
      </p:sp>
      <p:sp>
        <p:nvSpPr>
          <p:cNvPr id="91156" name="Text Box 1044"/>
          <p:cNvSpPr txBox="1">
            <a:spLocks noChangeArrowheads="1"/>
          </p:cNvSpPr>
          <p:nvPr/>
        </p:nvSpPr>
        <p:spPr bwMode="auto">
          <a:xfrm>
            <a:off x="669925" y="1238250"/>
            <a:ext cx="3506788" cy="1066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Slope = rise/run</a:t>
            </a:r>
          </a:p>
          <a:p>
            <a:r>
              <a:rPr lang="en-US" sz="3200"/>
              <a:t>Slope = acceleration</a:t>
            </a:r>
          </a:p>
        </p:txBody>
      </p:sp>
      <p:sp>
        <p:nvSpPr>
          <p:cNvPr id="91157" name="Text Box 1045"/>
          <p:cNvSpPr txBox="1">
            <a:spLocks noChangeArrowheads="1"/>
          </p:cNvSpPr>
          <p:nvPr/>
        </p:nvSpPr>
        <p:spPr bwMode="auto">
          <a:xfrm>
            <a:off x="974725" y="646113"/>
            <a:ext cx="1692275" cy="2746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(show driving on a road)</a:t>
            </a:r>
          </a:p>
        </p:txBody>
      </p:sp>
      <p:sp>
        <p:nvSpPr>
          <p:cNvPr id="91158" name="Text Box 1046"/>
          <p:cNvSpPr txBox="1">
            <a:spLocks noChangeArrowheads="1"/>
          </p:cNvSpPr>
          <p:nvPr/>
        </p:nvSpPr>
        <p:spPr bwMode="auto">
          <a:xfrm>
            <a:off x="6232525" y="828675"/>
            <a:ext cx="2187575" cy="9461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Area under is </a:t>
            </a:r>
          </a:p>
          <a:p>
            <a:r>
              <a:rPr lang="en-US" sz="2800"/>
              <a:t>Displacement</a:t>
            </a:r>
          </a:p>
        </p:txBody>
      </p:sp>
      <p:sp>
        <p:nvSpPr>
          <p:cNvPr id="91159" name="Line 1047"/>
          <p:cNvSpPr>
            <a:spLocks noChangeShapeType="1"/>
          </p:cNvSpPr>
          <p:nvPr/>
        </p:nvSpPr>
        <p:spPr bwMode="auto">
          <a:xfrm flipV="1">
            <a:off x="1066800" y="2971800"/>
            <a:ext cx="4648200" cy="1524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60" name="Text Box 1048"/>
          <p:cNvSpPr txBox="1">
            <a:spLocks noChangeArrowheads="1"/>
          </p:cNvSpPr>
          <p:nvPr/>
        </p:nvSpPr>
        <p:spPr bwMode="auto">
          <a:xfrm>
            <a:off x="6096000" y="2733675"/>
            <a:ext cx="2219325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Now how far?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2143125" y="1066800"/>
            <a:ext cx="4518025" cy="2287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Velocity vs. time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rId5" action="ppaction://hlinksldjump"/>
              </a:rPr>
              <a:t>4</a:t>
            </a:r>
            <a:r>
              <a:rPr lang="en-US" sz="4800"/>
              <a:t> </a:t>
            </a: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8137525" y="6289675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6" action="ppaction://hlinksldjump"/>
              </a:rPr>
              <a:t>TOC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143" name="Group 31"/>
          <p:cNvGrpSpPr>
            <a:grpSpLocks/>
          </p:cNvGrpSpPr>
          <p:nvPr/>
        </p:nvGrpSpPr>
        <p:grpSpPr bwMode="auto">
          <a:xfrm>
            <a:off x="0" y="1090613"/>
            <a:ext cx="8210550" cy="5767387"/>
            <a:chOff x="0" y="687"/>
            <a:chExt cx="5172" cy="3633"/>
          </a:xfrm>
        </p:grpSpPr>
        <p:sp>
          <p:nvSpPr>
            <p:cNvPr id="90116" name="Line 4"/>
            <p:cNvSpPr>
              <a:spLocks noChangeShapeType="1"/>
            </p:cNvSpPr>
            <p:nvPr/>
          </p:nvSpPr>
          <p:spPr bwMode="auto">
            <a:xfrm>
              <a:off x="717" y="688"/>
              <a:ext cx="0" cy="32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17" name="Text Box 5"/>
            <p:cNvSpPr txBox="1">
              <a:spLocks noChangeArrowheads="1"/>
            </p:cNvSpPr>
            <p:nvPr/>
          </p:nvSpPr>
          <p:spPr bwMode="auto">
            <a:xfrm rot="-5400000">
              <a:off x="-196" y="2795"/>
              <a:ext cx="1255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velocity in m/s</a:t>
              </a:r>
            </a:p>
          </p:txBody>
        </p:sp>
        <p:sp>
          <p:nvSpPr>
            <p:cNvPr id="90118" name="Line 6"/>
            <p:cNvSpPr>
              <a:spLocks noChangeShapeType="1"/>
            </p:cNvSpPr>
            <p:nvPr/>
          </p:nvSpPr>
          <p:spPr bwMode="auto">
            <a:xfrm>
              <a:off x="708" y="3939"/>
              <a:ext cx="4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19" name="Text Box 7"/>
            <p:cNvSpPr txBox="1">
              <a:spLocks noChangeArrowheads="1"/>
            </p:cNvSpPr>
            <p:nvPr/>
          </p:nvSpPr>
          <p:spPr bwMode="auto">
            <a:xfrm>
              <a:off x="1248" y="3999"/>
              <a:ext cx="1373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Time in seconds</a:t>
              </a:r>
            </a:p>
          </p:txBody>
        </p:sp>
        <p:sp>
          <p:nvSpPr>
            <p:cNvPr id="90120" name="Line 8"/>
            <p:cNvSpPr>
              <a:spLocks noChangeShapeType="1"/>
            </p:cNvSpPr>
            <p:nvPr/>
          </p:nvSpPr>
          <p:spPr bwMode="auto">
            <a:xfrm flipV="1">
              <a:off x="120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21" name="Line 9"/>
            <p:cNvSpPr>
              <a:spLocks noChangeShapeType="1"/>
            </p:cNvSpPr>
            <p:nvPr/>
          </p:nvSpPr>
          <p:spPr bwMode="auto">
            <a:xfrm flipV="1">
              <a:off x="168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22" name="Line 10"/>
            <p:cNvSpPr>
              <a:spLocks noChangeShapeType="1"/>
            </p:cNvSpPr>
            <p:nvPr/>
          </p:nvSpPr>
          <p:spPr bwMode="auto">
            <a:xfrm flipV="1">
              <a:off x="216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23" name="Line 11"/>
            <p:cNvSpPr>
              <a:spLocks noChangeShapeType="1"/>
            </p:cNvSpPr>
            <p:nvPr/>
          </p:nvSpPr>
          <p:spPr bwMode="auto">
            <a:xfrm flipV="1">
              <a:off x="264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24" name="Line 12"/>
            <p:cNvSpPr>
              <a:spLocks noChangeShapeType="1"/>
            </p:cNvSpPr>
            <p:nvPr/>
          </p:nvSpPr>
          <p:spPr bwMode="auto">
            <a:xfrm flipV="1">
              <a:off x="312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25" name="Line 13"/>
            <p:cNvSpPr>
              <a:spLocks noChangeShapeType="1"/>
            </p:cNvSpPr>
            <p:nvPr/>
          </p:nvSpPr>
          <p:spPr bwMode="auto">
            <a:xfrm flipV="1">
              <a:off x="360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26" name="Line 14"/>
            <p:cNvSpPr>
              <a:spLocks noChangeShapeType="1"/>
            </p:cNvSpPr>
            <p:nvPr/>
          </p:nvSpPr>
          <p:spPr bwMode="auto">
            <a:xfrm flipV="1">
              <a:off x="408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27" name="Line 15"/>
            <p:cNvSpPr>
              <a:spLocks noChangeShapeType="1"/>
            </p:cNvSpPr>
            <p:nvPr/>
          </p:nvSpPr>
          <p:spPr bwMode="auto">
            <a:xfrm flipV="1">
              <a:off x="456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28" name="Line 16"/>
            <p:cNvSpPr>
              <a:spLocks noChangeShapeType="1"/>
            </p:cNvSpPr>
            <p:nvPr/>
          </p:nvSpPr>
          <p:spPr bwMode="auto">
            <a:xfrm flipV="1">
              <a:off x="504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29" name="Text Box 17"/>
            <p:cNvSpPr txBox="1">
              <a:spLocks noChangeArrowheads="1"/>
            </p:cNvSpPr>
            <p:nvPr/>
          </p:nvSpPr>
          <p:spPr bwMode="auto">
            <a:xfrm>
              <a:off x="3004" y="3993"/>
              <a:ext cx="37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s</a:t>
              </a:r>
            </a:p>
          </p:txBody>
        </p:sp>
        <p:sp>
          <p:nvSpPr>
            <p:cNvPr id="90130" name="Line 18"/>
            <p:cNvSpPr>
              <a:spLocks noChangeShapeType="1"/>
            </p:cNvSpPr>
            <p:nvPr/>
          </p:nvSpPr>
          <p:spPr bwMode="auto">
            <a:xfrm>
              <a:off x="624" y="3471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31" name="Line 19"/>
            <p:cNvSpPr>
              <a:spLocks noChangeShapeType="1"/>
            </p:cNvSpPr>
            <p:nvPr/>
          </p:nvSpPr>
          <p:spPr bwMode="auto">
            <a:xfrm>
              <a:off x="624" y="2991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32" name="Line 20"/>
            <p:cNvSpPr>
              <a:spLocks noChangeShapeType="1"/>
            </p:cNvSpPr>
            <p:nvPr/>
          </p:nvSpPr>
          <p:spPr bwMode="auto">
            <a:xfrm>
              <a:off x="624" y="2511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33" name="Line 21"/>
            <p:cNvSpPr>
              <a:spLocks noChangeShapeType="1"/>
            </p:cNvSpPr>
            <p:nvPr/>
          </p:nvSpPr>
          <p:spPr bwMode="auto">
            <a:xfrm>
              <a:off x="624" y="2031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34" name="Line 22"/>
            <p:cNvSpPr>
              <a:spLocks noChangeShapeType="1"/>
            </p:cNvSpPr>
            <p:nvPr/>
          </p:nvSpPr>
          <p:spPr bwMode="auto">
            <a:xfrm>
              <a:off x="624" y="1551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35" name="Line 23"/>
            <p:cNvSpPr>
              <a:spLocks noChangeShapeType="1"/>
            </p:cNvSpPr>
            <p:nvPr/>
          </p:nvSpPr>
          <p:spPr bwMode="auto">
            <a:xfrm>
              <a:off x="624" y="1071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36" name="Text Box 24"/>
            <p:cNvSpPr txBox="1">
              <a:spLocks noChangeArrowheads="1"/>
            </p:cNvSpPr>
            <p:nvPr/>
          </p:nvSpPr>
          <p:spPr bwMode="auto">
            <a:xfrm>
              <a:off x="0" y="1353"/>
              <a:ext cx="607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m/s</a:t>
              </a:r>
            </a:p>
          </p:txBody>
        </p:sp>
      </p:grpSp>
      <p:sp>
        <p:nvSpPr>
          <p:cNvPr id="90141" name="Text Box 29"/>
          <p:cNvSpPr txBox="1">
            <a:spLocks noChangeArrowheads="1"/>
          </p:cNvSpPr>
          <p:nvPr/>
        </p:nvSpPr>
        <p:spPr bwMode="auto">
          <a:xfrm>
            <a:off x="1508125" y="95250"/>
            <a:ext cx="749300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What is the acceleration at 1.15887 seconds?</a:t>
            </a:r>
          </a:p>
        </p:txBody>
      </p:sp>
      <p:sp>
        <p:nvSpPr>
          <p:cNvPr id="90142" name="Text Box 30"/>
          <p:cNvSpPr txBox="1">
            <a:spLocks noChangeArrowheads="1"/>
          </p:cNvSpPr>
          <p:nvPr/>
        </p:nvSpPr>
        <p:spPr bwMode="auto">
          <a:xfrm>
            <a:off x="433388" y="6553200"/>
            <a:ext cx="735012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1.5 m/s/s</a:t>
            </a:r>
          </a:p>
        </p:txBody>
      </p:sp>
      <p:sp>
        <p:nvSpPr>
          <p:cNvPr id="90144" name="Line 32"/>
          <p:cNvSpPr>
            <a:spLocks noChangeShapeType="1"/>
          </p:cNvSpPr>
          <p:nvPr/>
        </p:nvSpPr>
        <p:spPr bwMode="auto">
          <a:xfrm flipV="1">
            <a:off x="1143000" y="4038600"/>
            <a:ext cx="1524000" cy="2209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45" name="Line 33"/>
          <p:cNvSpPr>
            <a:spLocks noChangeShapeType="1"/>
          </p:cNvSpPr>
          <p:nvPr/>
        </p:nvSpPr>
        <p:spPr bwMode="auto">
          <a:xfrm>
            <a:off x="2667000" y="4019550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47" name="Line 35"/>
          <p:cNvSpPr>
            <a:spLocks noChangeShapeType="1"/>
          </p:cNvSpPr>
          <p:nvPr/>
        </p:nvSpPr>
        <p:spPr bwMode="auto">
          <a:xfrm flipV="1">
            <a:off x="4191000" y="1676400"/>
            <a:ext cx="2286000" cy="2362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49" name="Line 37"/>
          <p:cNvSpPr>
            <a:spLocks noChangeShapeType="1"/>
          </p:cNvSpPr>
          <p:nvPr/>
        </p:nvSpPr>
        <p:spPr bwMode="auto">
          <a:xfrm>
            <a:off x="6477000" y="1676400"/>
            <a:ext cx="152400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62" name="Group 2"/>
          <p:cNvGrpSpPr>
            <a:grpSpLocks/>
          </p:cNvGrpSpPr>
          <p:nvPr/>
        </p:nvGrpSpPr>
        <p:grpSpPr bwMode="auto">
          <a:xfrm>
            <a:off x="0" y="1090613"/>
            <a:ext cx="8210550" cy="5767387"/>
            <a:chOff x="0" y="687"/>
            <a:chExt cx="5172" cy="3633"/>
          </a:xfrm>
        </p:grpSpPr>
        <p:sp>
          <p:nvSpPr>
            <p:cNvPr id="92163" name="Line 3"/>
            <p:cNvSpPr>
              <a:spLocks noChangeShapeType="1"/>
            </p:cNvSpPr>
            <p:nvPr/>
          </p:nvSpPr>
          <p:spPr bwMode="auto">
            <a:xfrm>
              <a:off x="717" y="688"/>
              <a:ext cx="0" cy="32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164" name="Text Box 4"/>
            <p:cNvSpPr txBox="1">
              <a:spLocks noChangeArrowheads="1"/>
            </p:cNvSpPr>
            <p:nvPr/>
          </p:nvSpPr>
          <p:spPr bwMode="auto">
            <a:xfrm rot="-5400000">
              <a:off x="-196" y="2795"/>
              <a:ext cx="1255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velocity in m/s</a:t>
              </a:r>
            </a:p>
          </p:txBody>
        </p:sp>
        <p:sp>
          <p:nvSpPr>
            <p:cNvPr id="92165" name="Line 5"/>
            <p:cNvSpPr>
              <a:spLocks noChangeShapeType="1"/>
            </p:cNvSpPr>
            <p:nvPr/>
          </p:nvSpPr>
          <p:spPr bwMode="auto">
            <a:xfrm>
              <a:off x="708" y="3939"/>
              <a:ext cx="4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166" name="Text Box 6"/>
            <p:cNvSpPr txBox="1">
              <a:spLocks noChangeArrowheads="1"/>
            </p:cNvSpPr>
            <p:nvPr/>
          </p:nvSpPr>
          <p:spPr bwMode="auto">
            <a:xfrm>
              <a:off x="1248" y="3999"/>
              <a:ext cx="1373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Time in seconds</a:t>
              </a:r>
            </a:p>
          </p:txBody>
        </p:sp>
        <p:sp>
          <p:nvSpPr>
            <p:cNvPr id="92167" name="Line 7"/>
            <p:cNvSpPr>
              <a:spLocks noChangeShapeType="1"/>
            </p:cNvSpPr>
            <p:nvPr/>
          </p:nvSpPr>
          <p:spPr bwMode="auto">
            <a:xfrm flipV="1">
              <a:off x="120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168" name="Line 8"/>
            <p:cNvSpPr>
              <a:spLocks noChangeShapeType="1"/>
            </p:cNvSpPr>
            <p:nvPr/>
          </p:nvSpPr>
          <p:spPr bwMode="auto">
            <a:xfrm flipV="1">
              <a:off x="168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169" name="Line 9"/>
            <p:cNvSpPr>
              <a:spLocks noChangeShapeType="1"/>
            </p:cNvSpPr>
            <p:nvPr/>
          </p:nvSpPr>
          <p:spPr bwMode="auto">
            <a:xfrm flipV="1">
              <a:off x="216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170" name="Line 10"/>
            <p:cNvSpPr>
              <a:spLocks noChangeShapeType="1"/>
            </p:cNvSpPr>
            <p:nvPr/>
          </p:nvSpPr>
          <p:spPr bwMode="auto">
            <a:xfrm flipV="1">
              <a:off x="264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171" name="Line 11"/>
            <p:cNvSpPr>
              <a:spLocks noChangeShapeType="1"/>
            </p:cNvSpPr>
            <p:nvPr/>
          </p:nvSpPr>
          <p:spPr bwMode="auto">
            <a:xfrm flipV="1">
              <a:off x="312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172" name="Line 12"/>
            <p:cNvSpPr>
              <a:spLocks noChangeShapeType="1"/>
            </p:cNvSpPr>
            <p:nvPr/>
          </p:nvSpPr>
          <p:spPr bwMode="auto">
            <a:xfrm flipV="1">
              <a:off x="360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173" name="Line 13"/>
            <p:cNvSpPr>
              <a:spLocks noChangeShapeType="1"/>
            </p:cNvSpPr>
            <p:nvPr/>
          </p:nvSpPr>
          <p:spPr bwMode="auto">
            <a:xfrm flipV="1">
              <a:off x="408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174" name="Line 14"/>
            <p:cNvSpPr>
              <a:spLocks noChangeShapeType="1"/>
            </p:cNvSpPr>
            <p:nvPr/>
          </p:nvSpPr>
          <p:spPr bwMode="auto">
            <a:xfrm flipV="1">
              <a:off x="456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175" name="Line 15"/>
            <p:cNvSpPr>
              <a:spLocks noChangeShapeType="1"/>
            </p:cNvSpPr>
            <p:nvPr/>
          </p:nvSpPr>
          <p:spPr bwMode="auto">
            <a:xfrm flipV="1">
              <a:off x="504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176" name="Text Box 16"/>
            <p:cNvSpPr txBox="1">
              <a:spLocks noChangeArrowheads="1"/>
            </p:cNvSpPr>
            <p:nvPr/>
          </p:nvSpPr>
          <p:spPr bwMode="auto">
            <a:xfrm>
              <a:off x="3004" y="3993"/>
              <a:ext cx="37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s</a:t>
              </a:r>
            </a:p>
          </p:txBody>
        </p:sp>
        <p:sp>
          <p:nvSpPr>
            <p:cNvPr id="92177" name="Line 17"/>
            <p:cNvSpPr>
              <a:spLocks noChangeShapeType="1"/>
            </p:cNvSpPr>
            <p:nvPr/>
          </p:nvSpPr>
          <p:spPr bwMode="auto">
            <a:xfrm>
              <a:off x="624" y="3471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178" name="Line 18"/>
            <p:cNvSpPr>
              <a:spLocks noChangeShapeType="1"/>
            </p:cNvSpPr>
            <p:nvPr/>
          </p:nvSpPr>
          <p:spPr bwMode="auto">
            <a:xfrm>
              <a:off x="624" y="2991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179" name="Line 19"/>
            <p:cNvSpPr>
              <a:spLocks noChangeShapeType="1"/>
            </p:cNvSpPr>
            <p:nvPr/>
          </p:nvSpPr>
          <p:spPr bwMode="auto">
            <a:xfrm>
              <a:off x="624" y="2511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180" name="Line 20"/>
            <p:cNvSpPr>
              <a:spLocks noChangeShapeType="1"/>
            </p:cNvSpPr>
            <p:nvPr/>
          </p:nvSpPr>
          <p:spPr bwMode="auto">
            <a:xfrm>
              <a:off x="624" y="2031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181" name="Line 21"/>
            <p:cNvSpPr>
              <a:spLocks noChangeShapeType="1"/>
            </p:cNvSpPr>
            <p:nvPr/>
          </p:nvSpPr>
          <p:spPr bwMode="auto">
            <a:xfrm>
              <a:off x="624" y="1551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182" name="Line 22"/>
            <p:cNvSpPr>
              <a:spLocks noChangeShapeType="1"/>
            </p:cNvSpPr>
            <p:nvPr/>
          </p:nvSpPr>
          <p:spPr bwMode="auto">
            <a:xfrm>
              <a:off x="624" y="1071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183" name="Text Box 23"/>
            <p:cNvSpPr txBox="1">
              <a:spLocks noChangeArrowheads="1"/>
            </p:cNvSpPr>
            <p:nvPr/>
          </p:nvSpPr>
          <p:spPr bwMode="auto">
            <a:xfrm>
              <a:off x="0" y="1353"/>
              <a:ext cx="607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m/s</a:t>
              </a:r>
            </a:p>
          </p:txBody>
        </p:sp>
      </p:grpSp>
      <p:sp>
        <p:nvSpPr>
          <p:cNvPr id="92184" name="Text Box 24"/>
          <p:cNvSpPr txBox="1">
            <a:spLocks noChangeArrowheads="1"/>
          </p:cNvSpPr>
          <p:nvPr/>
        </p:nvSpPr>
        <p:spPr bwMode="auto">
          <a:xfrm>
            <a:off x="1508125" y="95250"/>
            <a:ext cx="668020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What is the acceleration at 8.1 seconds?</a:t>
            </a:r>
          </a:p>
        </p:txBody>
      </p:sp>
      <p:sp>
        <p:nvSpPr>
          <p:cNvPr id="92185" name="Text Box 25"/>
          <p:cNvSpPr txBox="1">
            <a:spLocks noChangeArrowheads="1"/>
          </p:cNvSpPr>
          <p:nvPr/>
        </p:nvSpPr>
        <p:spPr bwMode="auto">
          <a:xfrm>
            <a:off x="433388" y="6553200"/>
            <a:ext cx="709612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-.5 m/s/s</a:t>
            </a:r>
          </a:p>
        </p:txBody>
      </p:sp>
      <p:sp>
        <p:nvSpPr>
          <p:cNvPr id="92186" name="Line 26"/>
          <p:cNvSpPr>
            <a:spLocks noChangeShapeType="1"/>
          </p:cNvSpPr>
          <p:nvPr/>
        </p:nvSpPr>
        <p:spPr bwMode="auto">
          <a:xfrm flipV="1">
            <a:off x="1143000" y="4038600"/>
            <a:ext cx="1524000" cy="2209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87" name="Line 27"/>
          <p:cNvSpPr>
            <a:spLocks noChangeShapeType="1"/>
          </p:cNvSpPr>
          <p:nvPr/>
        </p:nvSpPr>
        <p:spPr bwMode="auto">
          <a:xfrm>
            <a:off x="2667000" y="4019550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88" name="Line 28"/>
          <p:cNvSpPr>
            <a:spLocks noChangeShapeType="1"/>
          </p:cNvSpPr>
          <p:nvPr/>
        </p:nvSpPr>
        <p:spPr bwMode="auto">
          <a:xfrm flipV="1">
            <a:off x="4191000" y="1676400"/>
            <a:ext cx="2286000" cy="2362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89" name="Line 29"/>
          <p:cNvSpPr>
            <a:spLocks noChangeShapeType="1"/>
          </p:cNvSpPr>
          <p:nvPr/>
        </p:nvSpPr>
        <p:spPr bwMode="auto">
          <a:xfrm>
            <a:off x="6477000" y="1676400"/>
            <a:ext cx="152400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186" name="Group 2"/>
          <p:cNvGrpSpPr>
            <a:grpSpLocks/>
          </p:cNvGrpSpPr>
          <p:nvPr/>
        </p:nvGrpSpPr>
        <p:grpSpPr bwMode="auto">
          <a:xfrm>
            <a:off x="0" y="1090613"/>
            <a:ext cx="8210550" cy="5767387"/>
            <a:chOff x="0" y="687"/>
            <a:chExt cx="5172" cy="3633"/>
          </a:xfrm>
        </p:grpSpPr>
        <p:sp>
          <p:nvSpPr>
            <p:cNvPr id="93187" name="Line 3"/>
            <p:cNvSpPr>
              <a:spLocks noChangeShapeType="1"/>
            </p:cNvSpPr>
            <p:nvPr/>
          </p:nvSpPr>
          <p:spPr bwMode="auto">
            <a:xfrm>
              <a:off x="717" y="688"/>
              <a:ext cx="0" cy="32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188" name="Text Box 4"/>
            <p:cNvSpPr txBox="1">
              <a:spLocks noChangeArrowheads="1"/>
            </p:cNvSpPr>
            <p:nvPr/>
          </p:nvSpPr>
          <p:spPr bwMode="auto">
            <a:xfrm rot="-5400000">
              <a:off x="-196" y="2795"/>
              <a:ext cx="1255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velocity in m/s</a:t>
              </a:r>
            </a:p>
          </p:txBody>
        </p:sp>
        <p:sp>
          <p:nvSpPr>
            <p:cNvPr id="93189" name="Line 5"/>
            <p:cNvSpPr>
              <a:spLocks noChangeShapeType="1"/>
            </p:cNvSpPr>
            <p:nvPr/>
          </p:nvSpPr>
          <p:spPr bwMode="auto">
            <a:xfrm>
              <a:off x="708" y="3939"/>
              <a:ext cx="4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190" name="Text Box 6"/>
            <p:cNvSpPr txBox="1">
              <a:spLocks noChangeArrowheads="1"/>
            </p:cNvSpPr>
            <p:nvPr/>
          </p:nvSpPr>
          <p:spPr bwMode="auto">
            <a:xfrm>
              <a:off x="1248" y="3999"/>
              <a:ext cx="1373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Time in seconds</a:t>
              </a:r>
            </a:p>
          </p:txBody>
        </p:sp>
        <p:sp>
          <p:nvSpPr>
            <p:cNvPr id="93191" name="Line 7"/>
            <p:cNvSpPr>
              <a:spLocks noChangeShapeType="1"/>
            </p:cNvSpPr>
            <p:nvPr/>
          </p:nvSpPr>
          <p:spPr bwMode="auto">
            <a:xfrm flipV="1">
              <a:off x="120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192" name="Line 8"/>
            <p:cNvSpPr>
              <a:spLocks noChangeShapeType="1"/>
            </p:cNvSpPr>
            <p:nvPr/>
          </p:nvSpPr>
          <p:spPr bwMode="auto">
            <a:xfrm flipV="1">
              <a:off x="168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193" name="Line 9"/>
            <p:cNvSpPr>
              <a:spLocks noChangeShapeType="1"/>
            </p:cNvSpPr>
            <p:nvPr/>
          </p:nvSpPr>
          <p:spPr bwMode="auto">
            <a:xfrm flipV="1">
              <a:off x="216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194" name="Line 10"/>
            <p:cNvSpPr>
              <a:spLocks noChangeShapeType="1"/>
            </p:cNvSpPr>
            <p:nvPr/>
          </p:nvSpPr>
          <p:spPr bwMode="auto">
            <a:xfrm flipV="1">
              <a:off x="264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195" name="Line 11"/>
            <p:cNvSpPr>
              <a:spLocks noChangeShapeType="1"/>
            </p:cNvSpPr>
            <p:nvPr/>
          </p:nvSpPr>
          <p:spPr bwMode="auto">
            <a:xfrm flipV="1">
              <a:off x="312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196" name="Line 12"/>
            <p:cNvSpPr>
              <a:spLocks noChangeShapeType="1"/>
            </p:cNvSpPr>
            <p:nvPr/>
          </p:nvSpPr>
          <p:spPr bwMode="auto">
            <a:xfrm flipV="1">
              <a:off x="360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197" name="Line 13"/>
            <p:cNvSpPr>
              <a:spLocks noChangeShapeType="1"/>
            </p:cNvSpPr>
            <p:nvPr/>
          </p:nvSpPr>
          <p:spPr bwMode="auto">
            <a:xfrm flipV="1">
              <a:off x="408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198" name="Line 14"/>
            <p:cNvSpPr>
              <a:spLocks noChangeShapeType="1"/>
            </p:cNvSpPr>
            <p:nvPr/>
          </p:nvSpPr>
          <p:spPr bwMode="auto">
            <a:xfrm flipV="1">
              <a:off x="456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199" name="Line 15"/>
            <p:cNvSpPr>
              <a:spLocks noChangeShapeType="1"/>
            </p:cNvSpPr>
            <p:nvPr/>
          </p:nvSpPr>
          <p:spPr bwMode="auto">
            <a:xfrm flipV="1">
              <a:off x="504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00" name="Text Box 16"/>
            <p:cNvSpPr txBox="1">
              <a:spLocks noChangeArrowheads="1"/>
            </p:cNvSpPr>
            <p:nvPr/>
          </p:nvSpPr>
          <p:spPr bwMode="auto">
            <a:xfrm>
              <a:off x="3004" y="3993"/>
              <a:ext cx="37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s</a:t>
              </a:r>
            </a:p>
          </p:txBody>
        </p:sp>
        <p:sp>
          <p:nvSpPr>
            <p:cNvPr id="93201" name="Line 17"/>
            <p:cNvSpPr>
              <a:spLocks noChangeShapeType="1"/>
            </p:cNvSpPr>
            <p:nvPr/>
          </p:nvSpPr>
          <p:spPr bwMode="auto">
            <a:xfrm>
              <a:off x="624" y="3471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02" name="Line 18"/>
            <p:cNvSpPr>
              <a:spLocks noChangeShapeType="1"/>
            </p:cNvSpPr>
            <p:nvPr/>
          </p:nvSpPr>
          <p:spPr bwMode="auto">
            <a:xfrm>
              <a:off x="624" y="2991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03" name="Line 19"/>
            <p:cNvSpPr>
              <a:spLocks noChangeShapeType="1"/>
            </p:cNvSpPr>
            <p:nvPr/>
          </p:nvSpPr>
          <p:spPr bwMode="auto">
            <a:xfrm>
              <a:off x="624" y="2511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04" name="Line 20"/>
            <p:cNvSpPr>
              <a:spLocks noChangeShapeType="1"/>
            </p:cNvSpPr>
            <p:nvPr/>
          </p:nvSpPr>
          <p:spPr bwMode="auto">
            <a:xfrm>
              <a:off x="624" y="2031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05" name="Line 21"/>
            <p:cNvSpPr>
              <a:spLocks noChangeShapeType="1"/>
            </p:cNvSpPr>
            <p:nvPr/>
          </p:nvSpPr>
          <p:spPr bwMode="auto">
            <a:xfrm>
              <a:off x="624" y="1551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06" name="Line 22"/>
            <p:cNvSpPr>
              <a:spLocks noChangeShapeType="1"/>
            </p:cNvSpPr>
            <p:nvPr/>
          </p:nvSpPr>
          <p:spPr bwMode="auto">
            <a:xfrm>
              <a:off x="624" y="1071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07" name="Text Box 23"/>
            <p:cNvSpPr txBox="1">
              <a:spLocks noChangeArrowheads="1"/>
            </p:cNvSpPr>
            <p:nvPr/>
          </p:nvSpPr>
          <p:spPr bwMode="auto">
            <a:xfrm>
              <a:off x="0" y="1353"/>
              <a:ext cx="607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m/s</a:t>
              </a:r>
            </a:p>
          </p:txBody>
        </p:sp>
      </p:grpSp>
      <p:sp>
        <p:nvSpPr>
          <p:cNvPr id="93208" name="Text Box 24"/>
          <p:cNvSpPr txBox="1">
            <a:spLocks noChangeArrowheads="1"/>
          </p:cNvSpPr>
          <p:nvPr/>
        </p:nvSpPr>
        <p:spPr bwMode="auto">
          <a:xfrm>
            <a:off x="762000" y="95250"/>
            <a:ext cx="7640638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What displacement between 2 and 4 seconds?</a:t>
            </a:r>
          </a:p>
        </p:txBody>
      </p:sp>
      <p:sp>
        <p:nvSpPr>
          <p:cNvPr id="93209" name="Text Box 25"/>
          <p:cNvSpPr txBox="1">
            <a:spLocks noChangeArrowheads="1"/>
          </p:cNvSpPr>
          <p:nvPr/>
        </p:nvSpPr>
        <p:spPr bwMode="auto">
          <a:xfrm>
            <a:off x="433388" y="6553200"/>
            <a:ext cx="531812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6.0 m</a:t>
            </a:r>
          </a:p>
        </p:txBody>
      </p:sp>
      <p:sp>
        <p:nvSpPr>
          <p:cNvPr id="93210" name="Line 26"/>
          <p:cNvSpPr>
            <a:spLocks noChangeShapeType="1"/>
          </p:cNvSpPr>
          <p:nvPr/>
        </p:nvSpPr>
        <p:spPr bwMode="auto">
          <a:xfrm flipV="1">
            <a:off x="1143000" y="4038600"/>
            <a:ext cx="1524000" cy="2209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11" name="Line 27"/>
          <p:cNvSpPr>
            <a:spLocks noChangeShapeType="1"/>
          </p:cNvSpPr>
          <p:nvPr/>
        </p:nvSpPr>
        <p:spPr bwMode="auto">
          <a:xfrm>
            <a:off x="2667000" y="4019550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13" name="Line 29"/>
          <p:cNvSpPr>
            <a:spLocks noChangeShapeType="1"/>
          </p:cNvSpPr>
          <p:nvPr/>
        </p:nvSpPr>
        <p:spPr bwMode="auto">
          <a:xfrm>
            <a:off x="6477000" y="1676400"/>
            <a:ext cx="152400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14" name="Line 30"/>
          <p:cNvSpPr>
            <a:spLocks noChangeShapeType="1"/>
          </p:cNvSpPr>
          <p:nvPr/>
        </p:nvSpPr>
        <p:spPr bwMode="auto">
          <a:xfrm>
            <a:off x="2667000" y="4038600"/>
            <a:ext cx="0" cy="2209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15" name="Line 31"/>
          <p:cNvSpPr>
            <a:spLocks noChangeShapeType="1"/>
          </p:cNvSpPr>
          <p:nvPr/>
        </p:nvSpPr>
        <p:spPr bwMode="auto">
          <a:xfrm>
            <a:off x="4191000" y="4038600"/>
            <a:ext cx="0" cy="2209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16" name="Line 32"/>
          <p:cNvSpPr>
            <a:spLocks noChangeShapeType="1"/>
          </p:cNvSpPr>
          <p:nvPr/>
        </p:nvSpPr>
        <p:spPr bwMode="auto">
          <a:xfrm flipV="1">
            <a:off x="4191000" y="1676400"/>
            <a:ext cx="2286000" cy="2362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210" name="Group 2"/>
          <p:cNvGrpSpPr>
            <a:grpSpLocks/>
          </p:cNvGrpSpPr>
          <p:nvPr/>
        </p:nvGrpSpPr>
        <p:grpSpPr bwMode="auto">
          <a:xfrm>
            <a:off x="0" y="1090613"/>
            <a:ext cx="8210550" cy="5767387"/>
            <a:chOff x="0" y="687"/>
            <a:chExt cx="5172" cy="3633"/>
          </a:xfrm>
        </p:grpSpPr>
        <p:sp>
          <p:nvSpPr>
            <p:cNvPr id="94211" name="Line 3"/>
            <p:cNvSpPr>
              <a:spLocks noChangeShapeType="1"/>
            </p:cNvSpPr>
            <p:nvPr/>
          </p:nvSpPr>
          <p:spPr bwMode="auto">
            <a:xfrm>
              <a:off x="717" y="688"/>
              <a:ext cx="0" cy="32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12" name="Text Box 4"/>
            <p:cNvSpPr txBox="1">
              <a:spLocks noChangeArrowheads="1"/>
            </p:cNvSpPr>
            <p:nvPr/>
          </p:nvSpPr>
          <p:spPr bwMode="auto">
            <a:xfrm rot="-5400000">
              <a:off x="-196" y="2795"/>
              <a:ext cx="1255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velocity in m/s</a:t>
              </a:r>
            </a:p>
          </p:txBody>
        </p:sp>
        <p:sp>
          <p:nvSpPr>
            <p:cNvPr id="94213" name="Line 5"/>
            <p:cNvSpPr>
              <a:spLocks noChangeShapeType="1"/>
            </p:cNvSpPr>
            <p:nvPr/>
          </p:nvSpPr>
          <p:spPr bwMode="auto">
            <a:xfrm>
              <a:off x="708" y="3939"/>
              <a:ext cx="4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14" name="Text Box 6"/>
            <p:cNvSpPr txBox="1">
              <a:spLocks noChangeArrowheads="1"/>
            </p:cNvSpPr>
            <p:nvPr/>
          </p:nvSpPr>
          <p:spPr bwMode="auto">
            <a:xfrm>
              <a:off x="1248" y="3999"/>
              <a:ext cx="1373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Time in seconds</a:t>
              </a:r>
            </a:p>
          </p:txBody>
        </p:sp>
        <p:sp>
          <p:nvSpPr>
            <p:cNvPr id="94215" name="Line 7"/>
            <p:cNvSpPr>
              <a:spLocks noChangeShapeType="1"/>
            </p:cNvSpPr>
            <p:nvPr/>
          </p:nvSpPr>
          <p:spPr bwMode="auto">
            <a:xfrm flipV="1">
              <a:off x="120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16" name="Line 8"/>
            <p:cNvSpPr>
              <a:spLocks noChangeShapeType="1"/>
            </p:cNvSpPr>
            <p:nvPr/>
          </p:nvSpPr>
          <p:spPr bwMode="auto">
            <a:xfrm flipV="1">
              <a:off x="168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17" name="Line 9"/>
            <p:cNvSpPr>
              <a:spLocks noChangeShapeType="1"/>
            </p:cNvSpPr>
            <p:nvPr/>
          </p:nvSpPr>
          <p:spPr bwMode="auto">
            <a:xfrm flipV="1">
              <a:off x="216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18" name="Line 10"/>
            <p:cNvSpPr>
              <a:spLocks noChangeShapeType="1"/>
            </p:cNvSpPr>
            <p:nvPr/>
          </p:nvSpPr>
          <p:spPr bwMode="auto">
            <a:xfrm flipV="1">
              <a:off x="264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19" name="Line 11"/>
            <p:cNvSpPr>
              <a:spLocks noChangeShapeType="1"/>
            </p:cNvSpPr>
            <p:nvPr/>
          </p:nvSpPr>
          <p:spPr bwMode="auto">
            <a:xfrm flipV="1">
              <a:off x="312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20" name="Line 12"/>
            <p:cNvSpPr>
              <a:spLocks noChangeShapeType="1"/>
            </p:cNvSpPr>
            <p:nvPr/>
          </p:nvSpPr>
          <p:spPr bwMode="auto">
            <a:xfrm flipV="1">
              <a:off x="360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21" name="Line 13"/>
            <p:cNvSpPr>
              <a:spLocks noChangeShapeType="1"/>
            </p:cNvSpPr>
            <p:nvPr/>
          </p:nvSpPr>
          <p:spPr bwMode="auto">
            <a:xfrm flipV="1">
              <a:off x="408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22" name="Line 14"/>
            <p:cNvSpPr>
              <a:spLocks noChangeShapeType="1"/>
            </p:cNvSpPr>
            <p:nvPr/>
          </p:nvSpPr>
          <p:spPr bwMode="auto">
            <a:xfrm flipV="1">
              <a:off x="456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23" name="Line 15"/>
            <p:cNvSpPr>
              <a:spLocks noChangeShapeType="1"/>
            </p:cNvSpPr>
            <p:nvPr/>
          </p:nvSpPr>
          <p:spPr bwMode="auto">
            <a:xfrm flipV="1">
              <a:off x="504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24" name="Text Box 16"/>
            <p:cNvSpPr txBox="1">
              <a:spLocks noChangeArrowheads="1"/>
            </p:cNvSpPr>
            <p:nvPr/>
          </p:nvSpPr>
          <p:spPr bwMode="auto">
            <a:xfrm>
              <a:off x="3004" y="3993"/>
              <a:ext cx="37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s</a:t>
              </a:r>
            </a:p>
          </p:txBody>
        </p:sp>
        <p:sp>
          <p:nvSpPr>
            <p:cNvPr id="94225" name="Line 17"/>
            <p:cNvSpPr>
              <a:spLocks noChangeShapeType="1"/>
            </p:cNvSpPr>
            <p:nvPr/>
          </p:nvSpPr>
          <p:spPr bwMode="auto">
            <a:xfrm>
              <a:off x="624" y="3471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26" name="Line 18"/>
            <p:cNvSpPr>
              <a:spLocks noChangeShapeType="1"/>
            </p:cNvSpPr>
            <p:nvPr/>
          </p:nvSpPr>
          <p:spPr bwMode="auto">
            <a:xfrm>
              <a:off x="624" y="2991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27" name="Line 19"/>
            <p:cNvSpPr>
              <a:spLocks noChangeShapeType="1"/>
            </p:cNvSpPr>
            <p:nvPr/>
          </p:nvSpPr>
          <p:spPr bwMode="auto">
            <a:xfrm>
              <a:off x="624" y="2511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28" name="Line 20"/>
            <p:cNvSpPr>
              <a:spLocks noChangeShapeType="1"/>
            </p:cNvSpPr>
            <p:nvPr/>
          </p:nvSpPr>
          <p:spPr bwMode="auto">
            <a:xfrm>
              <a:off x="624" y="2031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29" name="Line 21"/>
            <p:cNvSpPr>
              <a:spLocks noChangeShapeType="1"/>
            </p:cNvSpPr>
            <p:nvPr/>
          </p:nvSpPr>
          <p:spPr bwMode="auto">
            <a:xfrm>
              <a:off x="624" y="1551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30" name="Line 22"/>
            <p:cNvSpPr>
              <a:spLocks noChangeShapeType="1"/>
            </p:cNvSpPr>
            <p:nvPr/>
          </p:nvSpPr>
          <p:spPr bwMode="auto">
            <a:xfrm>
              <a:off x="624" y="1071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31" name="Text Box 23"/>
            <p:cNvSpPr txBox="1">
              <a:spLocks noChangeArrowheads="1"/>
            </p:cNvSpPr>
            <p:nvPr/>
          </p:nvSpPr>
          <p:spPr bwMode="auto">
            <a:xfrm>
              <a:off x="0" y="1353"/>
              <a:ext cx="607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m/s</a:t>
              </a:r>
            </a:p>
          </p:txBody>
        </p:sp>
      </p:grpSp>
      <p:sp>
        <p:nvSpPr>
          <p:cNvPr id="94232" name="Text Box 24"/>
          <p:cNvSpPr txBox="1">
            <a:spLocks noChangeArrowheads="1"/>
          </p:cNvSpPr>
          <p:nvPr/>
        </p:nvSpPr>
        <p:spPr bwMode="auto">
          <a:xfrm>
            <a:off x="762000" y="95250"/>
            <a:ext cx="7640638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What displacement between 4 and 7 seconds?</a:t>
            </a:r>
          </a:p>
        </p:txBody>
      </p:sp>
      <p:sp>
        <p:nvSpPr>
          <p:cNvPr id="94233" name="Text Box 25"/>
          <p:cNvSpPr txBox="1">
            <a:spLocks noChangeArrowheads="1"/>
          </p:cNvSpPr>
          <p:nvPr/>
        </p:nvSpPr>
        <p:spPr bwMode="auto">
          <a:xfrm>
            <a:off x="433388" y="6553200"/>
            <a:ext cx="608012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13.5 m</a:t>
            </a:r>
          </a:p>
        </p:txBody>
      </p:sp>
      <p:sp>
        <p:nvSpPr>
          <p:cNvPr id="94234" name="Line 26"/>
          <p:cNvSpPr>
            <a:spLocks noChangeShapeType="1"/>
          </p:cNvSpPr>
          <p:nvPr/>
        </p:nvSpPr>
        <p:spPr bwMode="auto">
          <a:xfrm flipV="1">
            <a:off x="1143000" y="4038600"/>
            <a:ext cx="1524000" cy="2209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35" name="Line 27"/>
          <p:cNvSpPr>
            <a:spLocks noChangeShapeType="1"/>
          </p:cNvSpPr>
          <p:nvPr/>
        </p:nvSpPr>
        <p:spPr bwMode="auto">
          <a:xfrm>
            <a:off x="2667000" y="4000500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36" name="Line 28"/>
          <p:cNvSpPr>
            <a:spLocks noChangeShapeType="1"/>
          </p:cNvSpPr>
          <p:nvPr/>
        </p:nvSpPr>
        <p:spPr bwMode="auto">
          <a:xfrm flipV="1">
            <a:off x="4191000" y="1676400"/>
            <a:ext cx="2286000" cy="2286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37" name="Line 29"/>
          <p:cNvSpPr>
            <a:spLocks noChangeShapeType="1"/>
          </p:cNvSpPr>
          <p:nvPr/>
        </p:nvSpPr>
        <p:spPr bwMode="auto">
          <a:xfrm>
            <a:off x="6477000" y="1676400"/>
            <a:ext cx="152400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39" name="Line 31"/>
          <p:cNvSpPr>
            <a:spLocks noChangeShapeType="1"/>
          </p:cNvSpPr>
          <p:nvPr/>
        </p:nvSpPr>
        <p:spPr bwMode="auto">
          <a:xfrm>
            <a:off x="4191000" y="3962400"/>
            <a:ext cx="0" cy="2286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40" name="Line 32"/>
          <p:cNvSpPr>
            <a:spLocks noChangeShapeType="1"/>
          </p:cNvSpPr>
          <p:nvPr/>
        </p:nvSpPr>
        <p:spPr bwMode="auto">
          <a:xfrm>
            <a:off x="6477000" y="1676400"/>
            <a:ext cx="0" cy="457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717550" y="1066800"/>
            <a:ext cx="7378700" cy="15557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Qualitative Velocity vs. time</a:t>
            </a: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8137525" y="6289675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2190750" y="1066800"/>
            <a:ext cx="4419600" cy="2287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Position vs. time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rId5" action="ppaction://hlinksldjump"/>
              </a:rPr>
              <a:t>4</a:t>
            </a:r>
            <a:r>
              <a:rPr lang="en-US" sz="4800"/>
              <a:t> 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8137525" y="6289675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6" action="ppaction://hlinksldjump"/>
              </a:rPr>
              <a:t>TOC</a:t>
            </a:r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Line 3"/>
          <p:cNvSpPr>
            <a:spLocks noChangeShapeType="1"/>
          </p:cNvSpPr>
          <p:nvPr/>
        </p:nvSpPr>
        <p:spPr bwMode="auto">
          <a:xfrm>
            <a:off x="1138238" y="1676400"/>
            <a:ext cx="0" cy="45989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1" name="Line 5"/>
          <p:cNvSpPr>
            <a:spLocks noChangeShapeType="1"/>
          </p:cNvSpPr>
          <p:nvPr/>
        </p:nvSpPr>
        <p:spPr bwMode="auto">
          <a:xfrm>
            <a:off x="1123950" y="3886200"/>
            <a:ext cx="7086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1981200" y="6348413"/>
            <a:ext cx="825500" cy="4572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96263" name="Line 7"/>
          <p:cNvSpPr>
            <a:spLocks noChangeShapeType="1"/>
          </p:cNvSpPr>
          <p:nvPr/>
        </p:nvSpPr>
        <p:spPr bwMode="auto">
          <a:xfrm flipV="1">
            <a:off x="1905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4" name="Line 8"/>
          <p:cNvSpPr>
            <a:spLocks noChangeShapeType="1"/>
          </p:cNvSpPr>
          <p:nvPr/>
        </p:nvSpPr>
        <p:spPr bwMode="auto">
          <a:xfrm flipV="1">
            <a:off x="2667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5" name="Line 9"/>
          <p:cNvSpPr>
            <a:spLocks noChangeShapeType="1"/>
          </p:cNvSpPr>
          <p:nvPr/>
        </p:nvSpPr>
        <p:spPr bwMode="auto">
          <a:xfrm flipV="1">
            <a:off x="3429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6" name="Line 10"/>
          <p:cNvSpPr>
            <a:spLocks noChangeShapeType="1"/>
          </p:cNvSpPr>
          <p:nvPr/>
        </p:nvSpPr>
        <p:spPr bwMode="auto">
          <a:xfrm flipV="1">
            <a:off x="4191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7" name="Line 11"/>
          <p:cNvSpPr>
            <a:spLocks noChangeShapeType="1"/>
          </p:cNvSpPr>
          <p:nvPr/>
        </p:nvSpPr>
        <p:spPr bwMode="auto">
          <a:xfrm flipV="1">
            <a:off x="4953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8" name="Line 12"/>
          <p:cNvSpPr>
            <a:spLocks noChangeShapeType="1"/>
          </p:cNvSpPr>
          <p:nvPr/>
        </p:nvSpPr>
        <p:spPr bwMode="auto">
          <a:xfrm flipV="1">
            <a:off x="5715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9" name="Line 13"/>
          <p:cNvSpPr>
            <a:spLocks noChangeShapeType="1"/>
          </p:cNvSpPr>
          <p:nvPr/>
        </p:nvSpPr>
        <p:spPr bwMode="auto">
          <a:xfrm flipV="1">
            <a:off x="6477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0" name="Line 14"/>
          <p:cNvSpPr>
            <a:spLocks noChangeShapeType="1"/>
          </p:cNvSpPr>
          <p:nvPr/>
        </p:nvSpPr>
        <p:spPr bwMode="auto">
          <a:xfrm flipV="1">
            <a:off x="7239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1" name="Line 15"/>
          <p:cNvSpPr>
            <a:spLocks noChangeShapeType="1"/>
          </p:cNvSpPr>
          <p:nvPr/>
        </p:nvSpPr>
        <p:spPr bwMode="auto">
          <a:xfrm flipV="1">
            <a:off x="8001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3" name="Line 17"/>
          <p:cNvSpPr>
            <a:spLocks noChangeShapeType="1"/>
          </p:cNvSpPr>
          <p:nvPr/>
        </p:nvSpPr>
        <p:spPr bwMode="auto">
          <a:xfrm>
            <a:off x="990600" y="5510213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4" name="Line 18"/>
          <p:cNvSpPr>
            <a:spLocks noChangeShapeType="1"/>
          </p:cNvSpPr>
          <p:nvPr/>
        </p:nvSpPr>
        <p:spPr bwMode="auto">
          <a:xfrm>
            <a:off x="990600" y="4748213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5" name="Line 19"/>
          <p:cNvSpPr>
            <a:spLocks noChangeShapeType="1"/>
          </p:cNvSpPr>
          <p:nvPr/>
        </p:nvSpPr>
        <p:spPr bwMode="auto">
          <a:xfrm>
            <a:off x="990600" y="6248400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6" name="Line 20"/>
          <p:cNvSpPr>
            <a:spLocks noChangeShapeType="1"/>
          </p:cNvSpPr>
          <p:nvPr/>
        </p:nvSpPr>
        <p:spPr bwMode="auto">
          <a:xfrm>
            <a:off x="990600" y="3224213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7" name="Line 21"/>
          <p:cNvSpPr>
            <a:spLocks noChangeShapeType="1"/>
          </p:cNvSpPr>
          <p:nvPr/>
        </p:nvSpPr>
        <p:spPr bwMode="auto">
          <a:xfrm>
            <a:off x="990600" y="2462213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8" name="Line 22"/>
          <p:cNvSpPr>
            <a:spLocks noChangeShapeType="1"/>
          </p:cNvSpPr>
          <p:nvPr/>
        </p:nvSpPr>
        <p:spPr bwMode="auto">
          <a:xfrm>
            <a:off x="990600" y="1700213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9" name="Text Box 23"/>
          <p:cNvSpPr txBox="1">
            <a:spLocks noChangeArrowheads="1"/>
          </p:cNvSpPr>
          <p:nvPr/>
        </p:nvSpPr>
        <p:spPr bwMode="auto">
          <a:xfrm>
            <a:off x="184150" y="1447800"/>
            <a:ext cx="7302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+ V</a:t>
            </a:r>
          </a:p>
        </p:txBody>
      </p:sp>
      <p:sp>
        <p:nvSpPr>
          <p:cNvPr id="96280" name="Text Box 24"/>
          <p:cNvSpPr txBox="1">
            <a:spLocks noChangeArrowheads="1"/>
          </p:cNvSpPr>
          <p:nvPr/>
        </p:nvSpPr>
        <p:spPr bwMode="auto">
          <a:xfrm>
            <a:off x="762000" y="95250"/>
            <a:ext cx="3876675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What’s going on here?</a:t>
            </a:r>
          </a:p>
        </p:txBody>
      </p:sp>
      <p:sp>
        <p:nvSpPr>
          <p:cNvPr id="96288" name="Text Box 32"/>
          <p:cNvSpPr txBox="1">
            <a:spLocks noChangeArrowheads="1"/>
          </p:cNvSpPr>
          <p:nvPr/>
        </p:nvSpPr>
        <p:spPr bwMode="auto">
          <a:xfrm>
            <a:off x="152400" y="3581400"/>
            <a:ext cx="9636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0 m/s</a:t>
            </a:r>
          </a:p>
        </p:txBody>
      </p:sp>
      <p:sp>
        <p:nvSpPr>
          <p:cNvPr id="96289" name="Text Box 33"/>
          <p:cNvSpPr txBox="1">
            <a:spLocks noChangeArrowheads="1"/>
          </p:cNvSpPr>
          <p:nvPr/>
        </p:nvSpPr>
        <p:spPr bwMode="auto">
          <a:xfrm>
            <a:off x="228600" y="5943600"/>
            <a:ext cx="6492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- V</a:t>
            </a:r>
          </a:p>
        </p:txBody>
      </p:sp>
      <p:sp>
        <p:nvSpPr>
          <p:cNvPr id="96290" name="Line 34"/>
          <p:cNvSpPr>
            <a:spLocks noChangeShapeType="1"/>
          </p:cNvSpPr>
          <p:nvPr/>
        </p:nvSpPr>
        <p:spPr bwMode="auto">
          <a:xfrm>
            <a:off x="2743200" y="66294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91" name="Line 35"/>
          <p:cNvSpPr>
            <a:spLocks noChangeShapeType="1"/>
          </p:cNvSpPr>
          <p:nvPr/>
        </p:nvSpPr>
        <p:spPr bwMode="auto">
          <a:xfrm>
            <a:off x="1143000" y="2438400"/>
            <a:ext cx="6858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Line 2"/>
          <p:cNvSpPr>
            <a:spLocks noChangeShapeType="1"/>
          </p:cNvSpPr>
          <p:nvPr/>
        </p:nvSpPr>
        <p:spPr bwMode="auto">
          <a:xfrm>
            <a:off x="1138238" y="1676400"/>
            <a:ext cx="0" cy="45989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283" name="Line 3"/>
          <p:cNvSpPr>
            <a:spLocks noChangeShapeType="1"/>
          </p:cNvSpPr>
          <p:nvPr/>
        </p:nvSpPr>
        <p:spPr bwMode="auto">
          <a:xfrm>
            <a:off x="1123950" y="3886200"/>
            <a:ext cx="7086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1981200" y="6348413"/>
            <a:ext cx="825500" cy="4572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97285" name="Line 5"/>
          <p:cNvSpPr>
            <a:spLocks noChangeShapeType="1"/>
          </p:cNvSpPr>
          <p:nvPr/>
        </p:nvSpPr>
        <p:spPr bwMode="auto">
          <a:xfrm flipV="1">
            <a:off x="1905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286" name="Line 6"/>
          <p:cNvSpPr>
            <a:spLocks noChangeShapeType="1"/>
          </p:cNvSpPr>
          <p:nvPr/>
        </p:nvSpPr>
        <p:spPr bwMode="auto">
          <a:xfrm flipV="1">
            <a:off x="2667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287" name="Line 7"/>
          <p:cNvSpPr>
            <a:spLocks noChangeShapeType="1"/>
          </p:cNvSpPr>
          <p:nvPr/>
        </p:nvSpPr>
        <p:spPr bwMode="auto">
          <a:xfrm flipV="1">
            <a:off x="3429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288" name="Line 8"/>
          <p:cNvSpPr>
            <a:spLocks noChangeShapeType="1"/>
          </p:cNvSpPr>
          <p:nvPr/>
        </p:nvSpPr>
        <p:spPr bwMode="auto">
          <a:xfrm flipV="1">
            <a:off x="4191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289" name="Line 9"/>
          <p:cNvSpPr>
            <a:spLocks noChangeShapeType="1"/>
          </p:cNvSpPr>
          <p:nvPr/>
        </p:nvSpPr>
        <p:spPr bwMode="auto">
          <a:xfrm flipV="1">
            <a:off x="4953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290" name="Line 10"/>
          <p:cNvSpPr>
            <a:spLocks noChangeShapeType="1"/>
          </p:cNvSpPr>
          <p:nvPr/>
        </p:nvSpPr>
        <p:spPr bwMode="auto">
          <a:xfrm flipV="1">
            <a:off x="5715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291" name="Line 11"/>
          <p:cNvSpPr>
            <a:spLocks noChangeShapeType="1"/>
          </p:cNvSpPr>
          <p:nvPr/>
        </p:nvSpPr>
        <p:spPr bwMode="auto">
          <a:xfrm flipV="1">
            <a:off x="6477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292" name="Line 12"/>
          <p:cNvSpPr>
            <a:spLocks noChangeShapeType="1"/>
          </p:cNvSpPr>
          <p:nvPr/>
        </p:nvSpPr>
        <p:spPr bwMode="auto">
          <a:xfrm flipV="1">
            <a:off x="7239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293" name="Line 13"/>
          <p:cNvSpPr>
            <a:spLocks noChangeShapeType="1"/>
          </p:cNvSpPr>
          <p:nvPr/>
        </p:nvSpPr>
        <p:spPr bwMode="auto">
          <a:xfrm flipV="1">
            <a:off x="8001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294" name="Line 14"/>
          <p:cNvSpPr>
            <a:spLocks noChangeShapeType="1"/>
          </p:cNvSpPr>
          <p:nvPr/>
        </p:nvSpPr>
        <p:spPr bwMode="auto">
          <a:xfrm>
            <a:off x="990600" y="5510213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295" name="Line 15"/>
          <p:cNvSpPr>
            <a:spLocks noChangeShapeType="1"/>
          </p:cNvSpPr>
          <p:nvPr/>
        </p:nvSpPr>
        <p:spPr bwMode="auto">
          <a:xfrm>
            <a:off x="990600" y="4748213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296" name="Line 16"/>
          <p:cNvSpPr>
            <a:spLocks noChangeShapeType="1"/>
          </p:cNvSpPr>
          <p:nvPr/>
        </p:nvSpPr>
        <p:spPr bwMode="auto">
          <a:xfrm>
            <a:off x="990600" y="6248400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297" name="Line 17"/>
          <p:cNvSpPr>
            <a:spLocks noChangeShapeType="1"/>
          </p:cNvSpPr>
          <p:nvPr/>
        </p:nvSpPr>
        <p:spPr bwMode="auto">
          <a:xfrm>
            <a:off x="990600" y="3224213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298" name="Line 18"/>
          <p:cNvSpPr>
            <a:spLocks noChangeShapeType="1"/>
          </p:cNvSpPr>
          <p:nvPr/>
        </p:nvSpPr>
        <p:spPr bwMode="auto">
          <a:xfrm>
            <a:off x="990600" y="2462213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299" name="Line 19"/>
          <p:cNvSpPr>
            <a:spLocks noChangeShapeType="1"/>
          </p:cNvSpPr>
          <p:nvPr/>
        </p:nvSpPr>
        <p:spPr bwMode="auto">
          <a:xfrm>
            <a:off x="990600" y="1700213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300" name="Text Box 20"/>
          <p:cNvSpPr txBox="1">
            <a:spLocks noChangeArrowheads="1"/>
          </p:cNvSpPr>
          <p:nvPr/>
        </p:nvSpPr>
        <p:spPr bwMode="auto">
          <a:xfrm>
            <a:off x="184150" y="1447800"/>
            <a:ext cx="7302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+ V</a:t>
            </a:r>
          </a:p>
        </p:txBody>
      </p:sp>
      <p:sp>
        <p:nvSpPr>
          <p:cNvPr id="97301" name="Text Box 21"/>
          <p:cNvSpPr txBox="1">
            <a:spLocks noChangeArrowheads="1"/>
          </p:cNvSpPr>
          <p:nvPr/>
        </p:nvSpPr>
        <p:spPr bwMode="auto">
          <a:xfrm>
            <a:off x="762000" y="95250"/>
            <a:ext cx="3876675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What’s going on here?</a:t>
            </a:r>
          </a:p>
        </p:txBody>
      </p:sp>
      <p:sp>
        <p:nvSpPr>
          <p:cNvPr id="97302" name="Text Box 22"/>
          <p:cNvSpPr txBox="1">
            <a:spLocks noChangeArrowheads="1"/>
          </p:cNvSpPr>
          <p:nvPr/>
        </p:nvSpPr>
        <p:spPr bwMode="auto">
          <a:xfrm>
            <a:off x="152400" y="3581400"/>
            <a:ext cx="9636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0 m/s</a:t>
            </a:r>
          </a:p>
        </p:txBody>
      </p:sp>
      <p:sp>
        <p:nvSpPr>
          <p:cNvPr id="97303" name="Text Box 23"/>
          <p:cNvSpPr txBox="1">
            <a:spLocks noChangeArrowheads="1"/>
          </p:cNvSpPr>
          <p:nvPr/>
        </p:nvSpPr>
        <p:spPr bwMode="auto">
          <a:xfrm>
            <a:off x="228600" y="5943600"/>
            <a:ext cx="6492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- V</a:t>
            </a:r>
          </a:p>
        </p:txBody>
      </p:sp>
      <p:sp>
        <p:nvSpPr>
          <p:cNvPr id="97304" name="Line 24"/>
          <p:cNvSpPr>
            <a:spLocks noChangeShapeType="1"/>
          </p:cNvSpPr>
          <p:nvPr/>
        </p:nvSpPr>
        <p:spPr bwMode="auto">
          <a:xfrm>
            <a:off x="2743200" y="66294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305" name="Line 25"/>
          <p:cNvSpPr>
            <a:spLocks noChangeShapeType="1"/>
          </p:cNvSpPr>
          <p:nvPr/>
        </p:nvSpPr>
        <p:spPr bwMode="auto">
          <a:xfrm>
            <a:off x="1143000" y="5486400"/>
            <a:ext cx="6858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Line 1026"/>
          <p:cNvSpPr>
            <a:spLocks noChangeShapeType="1"/>
          </p:cNvSpPr>
          <p:nvPr/>
        </p:nvSpPr>
        <p:spPr bwMode="auto">
          <a:xfrm>
            <a:off x="1138238" y="1676400"/>
            <a:ext cx="0" cy="45989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31" name="Line 1027"/>
          <p:cNvSpPr>
            <a:spLocks noChangeShapeType="1"/>
          </p:cNvSpPr>
          <p:nvPr/>
        </p:nvSpPr>
        <p:spPr bwMode="auto">
          <a:xfrm>
            <a:off x="1123950" y="3886200"/>
            <a:ext cx="7086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32" name="Text Box 1028"/>
          <p:cNvSpPr txBox="1">
            <a:spLocks noChangeArrowheads="1"/>
          </p:cNvSpPr>
          <p:nvPr/>
        </p:nvSpPr>
        <p:spPr bwMode="auto">
          <a:xfrm>
            <a:off x="1981200" y="6348413"/>
            <a:ext cx="825500" cy="4572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99333" name="Line 1029"/>
          <p:cNvSpPr>
            <a:spLocks noChangeShapeType="1"/>
          </p:cNvSpPr>
          <p:nvPr/>
        </p:nvSpPr>
        <p:spPr bwMode="auto">
          <a:xfrm flipV="1">
            <a:off x="1905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34" name="Line 1030"/>
          <p:cNvSpPr>
            <a:spLocks noChangeShapeType="1"/>
          </p:cNvSpPr>
          <p:nvPr/>
        </p:nvSpPr>
        <p:spPr bwMode="auto">
          <a:xfrm flipV="1">
            <a:off x="2667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35" name="Line 1031"/>
          <p:cNvSpPr>
            <a:spLocks noChangeShapeType="1"/>
          </p:cNvSpPr>
          <p:nvPr/>
        </p:nvSpPr>
        <p:spPr bwMode="auto">
          <a:xfrm flipV="1">
            <a:off x="3429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36" name="Line 1032"/>
          <p:cNvSpPr>
            <a:spLocks noChangeShapeType="1"/>
          </p:cNvSpPr>
          <p:nvPr/>
        </p:nvSpPr>
        <p:spPr bwMode="auto">
          <a:xfrm flipV="1">
            <a:off x="4191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37" name="Line 1033"/>
          <p:cNvSpPr>
            <a:spLocks noChangeShapeType="1"/>
          </p:cNvSpPr>
          <p:nvPr/>
        </p:nvSpPr>
        <p:spPr bwMode="auto">
          <a:xfrm flipV="1">
            <a:off x="4953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38" name="Line 1034"/>
          <p:cNvSpPr>
            <a:spLocks noChangeShapeType="1"/>
          </p:cNvSpPr>
          <p:nvPr/>
        </p:nvSpPr>
        <p:spPr bwMode="auto">
          <a:xfrm flipV="1">
            <a:off x="5715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39" name="Line 1035"/>
          <p:cNvSpPr>
            <a:spLocks noChangeShapeType="1"/>
          </p:cNvSpPr>
          <p:nvPr/>
        </p:nvSpPr>
        <p:spPr bwMode="auto">
          <a:xfrm flipV="1">
            <a:off x="6477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40" name="Line 1036"/>
          <p:cNvSpPr>
            <a:spLocks noChangeShapeType="1"/>
          </p:cNvSpPr>
          <p:nvPr/>
        </p:nvSpPr>
        <p:spPr bwMode="auto">
          <a:xfrm flipV="1">
            <a:off x="7239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41" name="Line 1037"/>
          <p:cNvSpPr>
            <a:spLocks noChangeShapeType="1"/>
          </p:cNvSpPr>
          <p:nvPr/>
        </p:nvSpPr>
        <p:spPr bwMode="auto">
          <a:xfrm flipV="1">
            <a:off x="8001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42" name="Line 1038"/>
          <p:cNvSpPr>
            <a:spLocks noChangeShapeType="1"/>
          </p:cNvSpPr>
          <p:nvPr/>
        </p:nvSpPr>
        <p:spPr bwMode="auto">
          <a:xfrm>
            <a:off x="990600" y="5510213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43" name="Line 1039"/>
          <p:cNvSpPr>
            <a:spLocks noChangeShapeType="1"/>
          </p:cNvSpPr>
          <p:nvPr/>
        </p:nvSpPr>
        <p:spPr bwMode="auto">
          <a:xfrm>
            <a:off x="990600" y="4748213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44" name="Line 1040"/>
          <p:cNvSpPr>
            <a:spLocks noChangeShapeType="1"/>
          </p:cNvSpPr>
          <p:nvPr/>
        </p:nvSpPr>
        <p:spPr bwMode="auto">
          <a:xfrm>
            <a:off x="990600" y="6248400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45" name="Line 1041"/>
          <p:cNvSpPr>
            <a:spLocks noChangeShapeType="1"/>
          </p:cNvSpPr>
          <p:nvPr/>
        </p:nvSpPr>
        <p:spPr bwMode="auto">
          <a:xfrm>
            <a:off x="990600" y="3224213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46" name="Line 1042"/>
          <p:cNvSpPr>
            <a:spLocks noChangeShapeType="1"/>
          </p:cNvSpPr>
          <p:nvPr/>
        </p:nvSpPr>
        <p:spPr bwMode="auto">
          <a:xfrm>
            <a:off x="990600" y="2462213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47" name="Line 1043"/>
          <p:cNvSpPr>
            <a:spLocks noChangeShapeType="1"/>
          </p:cNvSpPr>
          <p:nvPr/>
        </p:nvSpPr>
        <p:spPr bwMode="auto">
          <a:xfrm>
            <a:off x="990600" y="1700213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48" name="Text Box 1044"/>
          <p:cNvSpPr txBox="1">
            <a:spLocks noChangeArrowheads="1"/>
          </p:cNvSpPr>
          <p:nvPr/>
        </p:nvSpPr>
        <p:spPr bwMode="auto">
          <a:xfrm>
            <a:off x="184150" y="1447800"/>
            <a:ext cx="7302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+ V</a:t>
            </a:r>
          </a:p>
        </p:txBody>
      </p:sp>
      <p:sp>
        <p:nvSpPr>
          <p:cNvPr id="99349" name="Text Box 1045"/>
          <p:cNvSpPr txBox="1">
            <a:spLocks noChangeArrowheads="1"/>
          </p:cNvSpPr>
          <p:nvPr/>
        </p:nvSpPr>
        <p:spPr bwMode="auto">
          <a:xfrm>
            <a:off x="762000" y="95250"/>
            <a:ext cx="3876675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What’s going on here?</a:t>
            </a:r>
          </a:p>
        </p:txBody>
      </p:sp>
      <p:sp>
        <p:nvSpPr>
          <p:cNvPr id="99350" name="Text Box 1046"/>
          <p:cNvSpPr txBox="1">
            <a:spLocks noChangeArrowheads="1"/>
          </p:cNvSpPr>
          <p:nvPr/>
        </p:nvSpPr>
        <p:spPr bwMode="auto">
          <a:xfrm>
            <a:off x="152400" y="3581400"/>
            <a:ext cx="9636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0 m/s</a:t>
            </a:r>
          </a:p>
        </p:txBody>
      </p:sp>
      <p:sp>
        <p:nvSpPr>
          <p:cNvPr id="99351" name="Text Box 1047"/>
          <p:cNvSpPr txBox="1">
            <a:spLocks noChangeArrowheads="1"/>
          </p:cNvSpPr>
          <p:nvPr/>
        </p:nvSpPr>
        <p:spPr bwMode="auto">
          <a:xfrm>
            <a:off x="228600" y="5943600"/>
            <a:ext cx="6492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- V</a:t>
            </a:r>
          </a:p>
        </p:txBody>
      </p:sp>
      <p:sp>
        <p:nvSpPr>
          <p:cNvPr id="99352" name="Line 1048"/>
          <p:cNvSpPr>
            <a:spLocks noChangeShapeType="1"/>
          </p:cNvSpPr>
          <p:nvPr/>
        </p:nvSpPr>
        <p:spPr bwMode="auto">
          <a:xfrm>
            <a:off x="2743200" y="66294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53" name="Line 1049"/>
          <p:cNvSpPr>
            <a:spLocks noChangeShapeType="1"/>
          </p:cNvSpPr>
          <p:nvPr/>
        </p:nvSpPr>
        <p:spPr bwMode="auto">
          <a:xfrm flipV="1">
            <a:off x="1143000" y="2438400"/>
            <a:ext cx="4572000" cy="1447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54" name="Line 1050"/>
          <p:cNvSpPr>
            <a:spLocks noChangeShapeType="1"/>
          </p:cNvSpPr>
          <p:nvPr/>
        </p:nvSpPr>
        <p:spPr bwMode="auto">
          <a:xfrm>
            <a:off x="5715000" y="2438400"/>
            <a:ext cx="2438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Line 2"/>
          <p:cNvSpPr>
            <a:spLocks noChangeShapeType="1"/>
          </p:cNvSpPr>
          <p:nvPr/>
        </p:nvSpPr>
        <p:spPr bwMode="auto">
          <a:xfrm>
            <a:off x="1138238" y="1676400"/>
            <a:ext cx="0" cy="45989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07" name="Line 3"/>
          <p:cNvSpPr>
            <a:spLocks noChangeShapeType="1"/>
          </p:cNvSpPr>
          <p:nvPr/>
        </p:nvSpPr>
        <p:spPr bwMode="auto">
          <a:xfrm>
            <a:off x="1123950" y="3886200"/>
            <a:ext cx="7086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1981200" y="6348413"/>
            <a:ext cx="825500" cy="4572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98309" name="Line 5"/>
          <p:cNvSpPr>
            <a:spLocks noChangeShapeType="1"/>
          </p:cNvSpPr>
          <p:nvPr/>
        </p:nvSpPr>
        <p:spPr bwMode="auto">
          <a:xfrm flipV="1">
            <a:off x="1905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10" name="Line 6"/>
          <p:cNvSpPr>
            <a:spLocks noChangeShapeType="1"/>
          </p:cNvSpPr>
          <p:nvPr/>
        </p:nvSpPr>
        <p:spPr bwMode="auto">
          <a:xfrm flipV="1">
            <a:off x="2667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11" name="Line 7"/>
          <p:cNvSpPr>
            <a:spLocks noChangeShapeType="1"/>
          </p:cNvSpPr>
          <p:nvPr/>
        </p:nvSpPr>
        <p:spPr bwMode="auto">
          <a:xfrm flipV="1">
            <a:off x="3429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12" name="Line 8"/>
          <p:cNvSpPr>
            <a:spLocks noChangeShapeType="1"/>
          </p:cNvSpPr>
          <p:nvPr/>
        </p:nvSpPr>
        <p:spPr bwMode="auto">
          <a:xfrm flipV="1">
            <a:off x="4191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13" name="Line 9"/>
          <p:cNvSpPr>
            <a:spLocks noChangeShapeType="1"/>
          </p:cNvSpPr>
          <p:nvPr/>
        </p:nvSpPr>
        <p:spPr bwMode="auto">
          <a:xfrm flipV="1">
            <a:off x="4953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14" name="Line 10"/>
          <p:cNvSpPr>
            <a:spLocks noChangeShapeType="1"/>
          </p:cNvSpPr>
          <p:nvPr/>
        </p:nvSpPr>
        <p:spPr bwMode="auto">
          <a:xfrm flipV="1">
            <a:off x="5715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15" name="Line 11"/>
          <p:cNvSpPr>
            <a:spLocks noChangeShapeType="1"/>
          </p:cNvSpPr>
          <p:nvPr/>
        </p:nvSpPr>
        <p:spPr bwMode="auto">
          <a:xfrm flipV="1">
            <a:off x="6477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16" name="Line 12"/>
          <p:cNvSpPr>
            <a:spLocks noChangeShapeType="1"/>
          </p:cNvSpPr>
          <p:nvPr/>
        </p:nvSpPr>
        <p:spPr bwMode="auto">
          <a:xfrm flipV="1">
            <a:off x="7239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17" name="Line 13"/>
          <p:cNvSpPr>
            <a:spLocks noChangeShapeType="1"/>
          </p:cNvSpPr>
          <p:nvPr/>
        </p:nvSpPr>
        <p:spPr bwMode="auto">
          <a:xfrm flipV="1">
            <a:off x="8001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18" name="Line 14"/>
          <p:cNvSpPr>
            <a:spLocks noChangeShapeType="1"/>
          </p:cNvSpPr>
          <p:nvPr/>
        </p:nvSpPr>
        <p:spPr bwMode="auto">
          <a:xfrm>
            <a:off x="990600" y="5510213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19" name="Line 15"/>
          <p:cNvSpPr>
            <a:spLocks noChangeShapeType="1"/>
          </p:cNvSpPr>
          <p:nvPr/>
        </p:nvSpPr>
        <p:spPr bwMode="auto">
          <a:xfrm>
            <a:off x="990600" y="4748213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20" name="Line 16"/>
          <p:cNvSpPr>
            <a:spLocks noChangeShapeType="1"/>
          </p:cNvSpPr>
          <p:nvPr/>
        </p:nvSpPr>
        <p:spPr bwMode="auto">
          <a:xfrm>
            <a:off x="990600" y="6248400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21" name="Line 17"/>
          <p:cNvSpPr>
            <a:spLocks noChangeShapeType="1"/>
          </p:cNvSpPr>
          <p:nvPr/>
        </p:nvSpPr>
        <p:spPr bwMode="auto">
          <a:xfrm>
            <a:off x="990600" y="3224213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22" name="Line 18"/>
          <p:cNvSpPr>
            <a:spLocks noChangeShapeType="1"/>
          </p:cNvSpPr>
          <p:nvPr/>
        </p:nvSpPr>
        <p:spPr bwMode="auto">
          <a:xfrm>
            <a:off x="990600" y="2462213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23" name="Line 19"/>
          <p:cNvSpPr>
            <a:spLocks noChangeShapeType="1"/>
          </p:cNvSpPr>
          <p:nvPr/>
        </p:nvSpPr>
        <p:spPr bwMode="auto">
          <a:xfrm>
            <a:off x="990600" y="1700213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24" name="Text Box 20"/>
          <p:cNvSpPr txBox="1">
            <a:spLocks noChangeArrowheads="1"/>
          </p:cNvSpPr>
          <p:nvPr/>
        </p:nvSpPr>
        <p:spPr bwMode="auto">
          <a:xfrm>
            <a:off x="184150" y="1447800"/>
            <a:ext cx="7302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+ V</a:t>
            </a:r>
          </a:p>
        </p:txBody>
      </p:sp>
      <p:sp>
        <p:nvSpPr>
          <p:cNvPr id="98325" name="Text Box 21"/>
          <p:cNvSpPr txBox="1">
            <a:spLocks noChangeArrowheads="1"/>
          </p:cNvSpPr>
          <p:nvPr/>
        </p:nvSpPr>
        <p:spPr bwMode="auto">
          <a:xfrm>
            <a:off x="762000" y="95250"/>
            <a:ext cx="3876675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What’s going on here?</a:t>
            </a:r>
          </a:p>
        </p:txBody>
      </p:sp>
      <p:sp>
        <p:nvSpPr>
          <p:cNvPr id="98326" name="Text Box 22"/>
          <p:cNvSpPr txBox="1">
            <a:spLocks noChangeArrowheads="1"/>
          </p:cNvSpPr>
          <p:nvPr/>
        </p:nvSpPr>
        <p:spPr bwMode="auto">
          <a:xfrm>
            <a:off x="152400" y="3581400"/>
            <a:ext cx="9636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0 m/s</a:t>
            </a:r>
          </a:p>
        </p:txBody>
      </p:sp>
      <p:sp>
        <p:nvSpPr>
          <p:cNvPr id="98327" name="Text Box 23"/>
          <p:cNvSpPr txBox="1">
            <a:spLocks noChangeArrowheads="1"/>
          </p:cNvSpPr>
          <p:nvPr/>
        </p:nvSpPr>
        <p:spPr bwMode="auto">
          <a:xfrm>
            <a:off x="228600" y="5943600"/>
            <a:ext cx="6492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- V</a:t>
            </a:r>
          </a:p>
        </p:txBody>
      </p:sp>
      <p:sp>
        <p:nvSpPr>
          <p:cNvPr id="98328" name="Line 24"/>
          <p:cNvSpPr>
            <a:spLocks noChangeShapeType="1"/>
          </p:cNvSpPr>
          <p:nvPr/>
        </p:nvSpPr>
        <p:spPr bwMode="auto">
          <a:xfrm>
            <a:off x="2743200" y="66294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29" name="Line 25"/>
          <p:cNvSpPr>
            <a:spLocks noChangeShapeType="1"/>
          </p:cNvSpPr>
          <p:nvPr/>
        </p:nvSpPr>
        <p:spPr bwMode="auto">
          <a:xfrm>
            <a:off x="1143000" y="2438400"/>
            <a:ext cx="4572000" cy="1447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30" name="Line 26"/>
          <p:cNvSpPr>
            <a:spLocks noChangeShapeType="1"/>
          </p:cNvSpPr>
          <p:nvPr/>
        </p:nvSpPr>
        <p:spPr bwMode="auto">
          <a:xfrm>
            <a:off x="5715000" y="3886200"/>
            <a:ext cx="2438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Line 2"/>
          <p:cNvSpPr>
            <a:spLocks noChangeShapeType="1"/>
          </p:cNvSpPr>
          <p:nvPr/>
        </p:nvSpPr>
        <p:spPr bwMode="auto">
          <a:xfrm>
            <a:off x="1138238" y="1676400"/>
            <a:ext cx="0" cy="45989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55" name="Line 3"/>
          <p:cNvSpPr>
            <a:spLocks noChangeShapeType="1"/>
          </p:cNvSpPr>
          <p:nvPr/>
        </p:nvSpPr>
        <p:spPr bwMode="auto">
          <a:xfrm>
            <a:off x="1123950" y="3886200"/>
            <a:ext cx="7086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1981200" y="6348413"/>
            <a:ext cx="825500" cy="4572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100357" name="Line 5"/>
          <p:cNvSpPr>
            <a:spLocks noChangeShapeType="1"/>
          </p:cNvSpPr>
          <p:nvPr/>
        </p:nvSpPr>
        <p:spPr bwMode="auto">
          <a:xfrm flipV="1">
            <a:off x="1905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58" name="Line 6"/>
          <p:cNvSpPr>
            <a:spLocks noChangeShapeType="1"/>
          </p:cNvSpPr>
          <p:nvPr/>
        </p:nvSpPr>
        <p:spPr bwMode="auto">
          <a:xfrm flipV="1">
            <a:off x="2667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59" name="Line 7"/>
          <p:cNvSpPr>
            <a:spLocks noChangeShapeType="1"/>
          </p:cNvSpPr>
          <p:nvPr/>
        </p:nvSpPr>
        <p:spPr bwMode="auto">
          <a:xfrm flipV="1">
            <a:off x="3429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60" name="Line 8"/>
          <p:cNvSpPr>
            <a:spLocks noChangeShapeType="1"/>
          </p:cNvSpPr>
          <p:nvPr/>
        </p:nvSpPr>
        <p:spPr bwMode="auto">
          <a:xfrm flipV="1">
            <a:off x="4191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61" name="Line 9"/>
          <p:cNvSpPr>
            <a:spLocks noChangeShapeType="1"/>
          </p:cNvSpPr>
          <p:nvPr/>
        </p:nvSpPr>
        <p:spPr bwMode="auto">
          <a:xfrm flipV="1">
            <a:off x="4953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62" name="Line 10"/>
          <p:cNvSpPr>
            <a:spLocks noChangeShapeType="1"/>
          </p:cNvSpPr>
          <p:nvPr/>
        </p:nvSpPr>
        <p:spPr bwMode="auto">
          <a:xfrm flipV="1">
            <a:off x="5715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63" name="Line 11"/>
          <p:cNvSpPr>
            <a:spLocks noChangeShapeType="1"/>
          </p:cNvSpPr>
          <p:nvPr/>
        </p:nvSpPr>
        <p:spPr bwMode="auto">
          <a:xfrm flipV="1">
            <a:off x="6477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64" name="Line 12"/>
          <p:cNvSpPr>
            <a:spLocks noChangeShapeType="1"/>
          </p:cNvSpPr>
          <p:nvPr/>
        </p:nvSpPr>
        <p:spPr bwMode="auto">
          <a:xfrm flipV="1">
            <a:off x="7239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65" name="Line 13"/>
          <p:cNvSpPr>
            <a:spLocks noChangeShapeType="1"/>
          </p:cNvSpPr>
          <p:nvPr/>
        </p:nvSpPr>
        <p:spPr bwMode="auto">
          <a:xfrm flipV="1">
            <a:off x="8001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66" name="Line 14"/>
          <p:cNvSpPr>
            <a:spLocks noChangeShapeType="1"/>
          </p:cNvSpPr>
          <p:nvPr/>
        </p:nvSpPr>
        <p:spPr bwMode="auto">
          <a:xfrm>
            <a:off x="990600" y="5510213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67" name="Line 15"/>
          <p:cNvSpPr>
            <a:spLocks noChangeShapeType="1"/>
          </p:cNvSpPr>
          <p:nvPr/>
        </p:nvSpPr>
        <p:spPr bwMode="auto">
          <a:xfrm>
            <a:off x="990600" y="4748213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68" name="Line 16"/>
          <p:cNvSpPr>
            <a:spLocks noChangeShapeType="1"/>
          </p:cNvSpPr>
          <p:nvPr/>
        </p:nvSpPr>
        <p:spPr bwMode="auto">
          <a:xfrm>
            <a:off x="990600" y="6248400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69" name="Line 17"/>
          <p:cNvSpPr>
            <a:spLocks noChangeShapeType="1"/>
          </p:cNvSpPr>
          <p:nvPr/>
        </p:nvSpPr>
        <p:spPr bwMode="auto">
          <a:xfrm>
            <a:off x="990600" y="3224213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70" name="Line 18"/>
          <p:cNvSpPr>
            <a:spLocks noChangeShapeType="1"/>
          </p:cNvSpPr>
          <p:nvPr/>
        </p:nvSpPr>
        <p:spPr bwMode="auto">
          <a:xfrm>
            <a:off x="990600" y="2462213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71" name="Line 19"/>
          <p:cNvSpPr>
            <a:spLocks noChangeShapeType="1"/>
          </p:cNvSpPr>
          <p:nvPr/>
        </p:nvSpPr>
        <p:spPr bwMode="auto">
          <a:xfrm>
            <a:off x="990600" y="1700213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72" name="Text Box 20"/>
          <p:cNvSpPr txBox="1">
            <a:spLocks noChangeArrowheads="1"/>
          </p:cNvSpPr>
          <p:nvPr/>
        </p:nvSpPr>
        <p:spPr bwMode="auto">
          <a:xfrm>
            <a:off x="184150" y="1447800"/>
            <a:ext cx="7302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+ V</a:t>
            </a:r>
          </a:p>
        </p:txBody>
      </p:sp>
      <p:sp>
        <p:nvSpPr>
          <p:cNvPr id="100373" name="Text Box 21"/>
          <p:cNvSpPr txBox="1">
            <a:spLocks noChangeArrowheads="1"/>
          </p:cNvSpPr>
          <p:nvPr/>
        </p:nvSpPr>
        <p:spPr bwMode="auto">
          <a:xfrm>
            <a:off x="762000" y="95250"/>
            <a:ext cx="3876675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What’s going on here?</a:t>
            </a:r>
          </a:p>
        </p:txBody>
      </p:sp>
      <p:sp>
        <p:nvSpPr>
          <p:cNvPr id="100374" name="Text Box 22"/>
          <p:cNvSpPr txBox="1">
            <a:spLocks noChangeArrowheads="1"/>
          </p:cNvSpPr>
          <p:nvPr/>
        </p:nvSpPr>
        <p:spPr bwMode="auto">
          <a:xfrm>
            <a:off x="152400" y="3581400"/>
            <a:ext cx="9636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0 m/s</a:t>
            </a:r>
          </a:p>
        </p:txBody>
      </p:sp>
      <p:sp>
        <p:nvSpPr>
          <p:cNvPr id="100375" name="Text Box 23"/>
          <p:cNvSpPr txBox="1">
            <a:spLocks noChangeArrowheads="1"/>
          </p:cNvSpPr>
          <p:nvPr/>
        </p:nvSpPr>
        <p:spPr bwMode="auto">
          <a:xfrm>
            <a:off x="228600" y="5943600"/>
            <a:ext cx="6492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- V</a:t>
            </a:r>
          </a:p>
        </p:txBody>
      </p:sp>
      <p:sp>
        <p:nvSpPr>
          <p:cNvPr id="100376" name="Line 24"/>
          <p:cNvSpPr>
            <a:spLocks noChangeShapeType="1"/>
          </p:cNvSpPr>
          <p:nvPr/>
        </p:nvSpPr>
        <p:spPr bwMode="auto">
          <a:xfrm>
            <a:off x="2743200" y="66294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77" name="Line 25"/>
          <p:cNvSpPr>
            <a:spLocks noChangeShapeType="1"/>
          </p:cNvSpPr>
          <p:nvPr/>
        </p:nvSpPr>
        <p:spPr bwMode="auto">
          <a:xfrm flipV="1">
            <a:off x="1143000" y="3200400"/>
            <a:ext cx="15240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78" name="Line 26"/>
          <p:cNvSpPr>
            <a:spLocks noChangeShapeType="1"/>
          </p:cNvSpPr>
          <p:nvPr/>
        </p:nvSpPr>
        <p:spPr bwMode="auto">
          <a:xfrm>
            <a:off x="2667000" y="3200400"/>
            <a:ext cx="2438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79" name="Line 27"/>
          <p:cNvSpPr>
            <a:spLocks noChangeShapeType="1"/>
          </p:cNvSpPr>
          <p:nvPr/>
        </p:nvSpPr>
        <p:spPr bwMode="auto">
          <a:xfrm flipV="1">
            <a:off x="5105400" y="2438400"/>
            <a:ext cx="60960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80" name="Line 28"/>
          <p:cNvSpPr>
            <a:spLocks noChangeShapeType="1"/>
          </p:cNvSpPr>
          <p:nvPr/>
        </p:nvSpPr>
        <p:spPr bwMode="auto">
          <a:xfrm>
            <a:off x="5715000" y="2438400"/>
            <a:ext cx="2286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Line 3"/>
          <p:cNvSpPr>
            <a:spLocks noChangeShapeType="1"/>
          </p:cNvSpPr>
          <p:nvPr/>
        </p:nvSpPr>
        <p:spPr bwMode="auto">
          <a:xfrm>
            <a:off x="1138238" y="1676400"/>
            <a:ext cx="0" cy="45989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1" name="Line 5"/>
          <p:cNvSpPr>
            <a:spLocks noChangeShapeType="1"/>
          </p:cNvSpPr>
          <p:nvPr/>
        </p:nvSpPr>
        <p:spPr bwMode="auto">
          <a:xfrm>
            <a:off x="1123950" y="3962400"/>
            <a:ext cx="708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1981200" y="6348413"/>
            <a:ext cx="825500" cy="4572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96263" name="Line 7"/>
          <p:cNvSpPr>
            <a:spLocks noChangeShapeType="1"/>
          </p:cNvSpPr>
          <p:nvPr/>
        </p:nvSpPr>
        <p:spPr bwMode="auto">
          <a:xfrm flipV="1">
            <a:off x="1905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4" name="Line 8"/>
          <p:cNvSpPr>
            <a:spLocks noChangeShapeType="1"/>
          </p:cNvSpPr>
          <p:nvPr/>
        </p:nvSpPr>
        <p:spPr bwMode="auto">
          <a:xfrm flipV="1">
            <a:off x="2667000" y="1676400"/>
            <a:ext cx="0" cy="4672013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5" name="Line 9"/>
          <p:cNvSpPr>
            <a:spLocks noChangeShapeType="1"/>
          </p:cNvSpPr>
          <p:nvPr/>
        </p:nvSpPr>
        <p:spPr bwMode="auto">
          <a:xfrm flipV="1">
            <a:off x="3429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6" name="Line 10"/>
          <p:cNvSpPr>
            <a:spLocks noChangeShapeType="1"/>
          </p:cNvSpPr>
          <p:nvPr/>
        </p:nvSpPr>
        <p:spPr bwMode="auto">
          <a:xfrm flipV="1">
            <a:off x="4191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7" name="Line 11"/>
          <p:cNvSpPr>
            <a:spLocks noChangeShapeType="1"/>
          </p:cNvSpPr>
          <p:nvPr/>
        </p:nvSpPr>
        <p:spPr bwMode="auto">
          <a:xfrm flipV="1">
            <a:off x="4953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8" name="Line 12"/>
          <p:cNvSpPr>
            <a:spLocks noChangeShapeType="1"/>
          </p:cNvSpPr>
          <p:nvPr/>
        </p:nvSpPr>
        <p:spPr bwMode="auto">
          <a:xfrm flipV="1">
            <a:off x="5715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9" name="Line 13"/>
          <p:cNvSpPr>
            <a:spLocks noChangeShapeType="1"/>
          </p:cNvSpPr>
          <p:nvPr/>
        </p:nvSpPr>
        <p:spPr bwMode="auto">
          <a:xfrm flipV="1">
            <a:off x="6477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0" name="Line 14"/>
          <p:cNvSpPr>
            <a:spLocks noChangeShapeType="1"/>
          </p:cNvSpPr>
          <p:nvPr/>
        </p:nvSpPr>
        <p:spPr bwMode="auto">
          <a:xfrm flipV="1">
            <a:off x="7239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1" name="Line 15"/>
          <p:cNvSpPr>
            <a:spLocks noChangeShapeType="1"/>
          </p:cNvSpPr>
          <p:nvPr/>
        </p:nvSpPr>
        <p:spPr bwMode="auto">
          <a:xfrm flipV="1">
            <a:off x="8001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3" name="Line 17"/>
          <p:cNvSpPr>
            <a:spLocks noChangeShapeType="1"/>
          </p:cNvSpPr>
          <p:nvPr/>
        </p:nvSpPr>
        <p:spPr bwMode="auto">
          <a:xfrm>
            <a:off x="990600" y="5510213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4" name="Line 18"/>
          <p:cNvSpPr>
            <a:spLocks noChangeShapeType="1"/>
          </p:cNvSpPr>
          <p:nvPr/>
        </p:nvSpPr>
        <p:spPr bwMode="auto">
          <a:xfrm>
            <a:off x="990600" y="4748213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5" name="Line 19"/>
          <p:cNvSpPr>
            <a:spLocks noChangeShapeType="1"/>
          </p:cNvSpPr>
          <p:nvPr/>
        </p:nvSpPr>
        <p:spPr bwMode="auto">
          <a:xfrm>
            <a:off x="990600" y="6248400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6" name="Line 20"/>
          <p:cNvSpPr>
            <a:spLocks noChangeShapeType="1"/>
          </p:cNvSpPr>
          <p:nvPr/>
        </p:nvSpPr>
        <p:spPr bwMode="auto">
          <a:xfrm>
            <a:off x="990600" y="3224213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7" name="Line 21"/>
          <p:cNvSpPr>
            <a:spLocks noChangeShapeType="1"/>
          </p:cNvSpPr>
          <p:nvPr/>
        </p:nvSpPr>
        <p:spPr bwMode="auto">
          <a:xfrm>
            <a:off x="990600" y="2462213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8" name="Line 22"/>
          <p:cNvSpPr>
            <a:spLocks noChangeShapeType="1"/>
          </p:cNvSpPr>
          <p:nvPr/>
        </p:nvSpPr>
        <p:spPr bwMode="auto">
          <a:xfrm>
            <a:off x="990600" y="1700213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9" name="Text Box 23"/>
          <p:cNvSpPr txBox="1">
            <a:spLocks noChangeArrowheads="1"/>
          </p:cNvSpPr>
          <p:nvPr/>
        </p:nvSpPr>
        <p:spPr bwMode="auto">
          <a:xfrm>
            <a:off x="184150" y="1447800"/>
            <a:ext cx="7302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+ V</a:t>
            </a:r>
          </a:p>
        </p:txBody>
      </p:sp>
      <p:sp>
        <p:nvSpPr>
          <p:cNvPr id="96280" name="Text Box 24"/>
          <p:cNvSpPr txBox="1">
            <a:spLocks noChangeArrowheads="1"/>
          </p:cNvSpPr>
          <p:nvPr/>
        </p:nvSpPr>
        <p:spPr bwMode="auto">
          <a:xfrm>
            <a:off x="762000" y="95250"/>
            <a:ext cx="3876675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What’s going on here?</a:t>
            </a:r>
          </a:p>
        </p:txBody>
      </p:sp>
      <p:sp>
        <p:nvSpPr>
          <p:cNvPr id="96288" name="Text Box 32"/>
          <p:cNvSpPr txBox="1">
            <a:spLocks noChangeArrowheads="1"/>
          </p:cNvSpPr>
          <p:nvPr/>
        </p:nvSpPr>
        <p:spPr bwMode="auto">
          <a:xfrm>
            <a:off x="0" y="5943600"/>
            <a:ext cx="9636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0 m/s</a:t>
            </a:r>
          </a:p>
        </p:txBody>
      </p:sp>
      <p:sp>
        <p:nvSpPr>
          <p:cNvPr id="96290" name="Line 34"/>
          <p:cNvSpPr>
            <a:spLocks noChangeShapeType="1"/>
          </p:cNvSpPr>
          <p:nvPr/>
        </p:nvSpPr>
        <p:spPr bwMode="auto">
          <a:xfrm>
            <a:off x="2743200" y="66294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91" name="Line 35"/>
          <p:cNvSpPr>
            <a:spLocks noChangeShapeType="1"/>
          </p:cNvSpPr>
          <p:nvPr/>
        </p:nvSpPr>
        <p:spPr bwMode="auto">
          <a:xfrm flipV="1">
            <a:off x="1143000" y="3200400"/>
            <a:ext cx="3810000" cy="3048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35"/>
          <p:cNvSpPr>
            <a:spLocks noChangeShapeType="1"/>
          </p:cNvSpPr>
          <p:nvPr/>
        </p:nvSpPr>
        <p:spPr bwMode="auto">
          <a:xfrm>
            <a:off x="4953000" y="3200400"/>
            <a:ext cx="3048000" cy="3048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Line 3"/>
          <p:cNvSpPr>
            <a:spLocks noChangeShapeType="1"/>
          </p:cNvSpPr>
          <p:nvPr/>
        </p:nvSpPr>
        <p:spPr bwMode="auto">
          <a:xfrm>
            <a:off x="1138238" y="762000"/>
            <a:ext cx="0" cy="45989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1" name="Line 5"/>
          <p:cNvSpPr>
            <a:spLocks noChangeShapeType="1"/>
          </p:cNvSpPr>
          <p:nvPr/>
        </p:nvSpPr>
        <p:spPr bwMode="auto">
          <a:xfrm>
            <a:off x="1123950" y="3048000"/>
            <a:ext cx="708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1981200" y="5434013"/>
            <a:ext cx="825500" cy="4572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96263" name="Line 7"/>
          <p:cNvSpPr>
            <a:spLocks noChangeShapeType="1"/>
          </p:cNvSpPr>
          <p:nvPr/>
        </p:nvSpPr>
        <p:spPr bwMode="auto">
          <a:xfrm flipV="1">
            <a:off x="1905000" y="7620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4" name="Line 8"/>
          <p:cNvSpPr>
            <a:spLocks noChangeShapeType="1"/>
          </p:cNvSpPr>
          <p:nvPr/>
        </p:nvSpPr>
        <p:spPr bwMode="auto">
          <a:xfrm flipV="1">
            <a:off x="2667000" y="762000"/>
            <a:ext cx="0" cy="4672013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5" name="Line 9"/>
          <p:cNvSpPr>
            <a:spLocks noChangeShapeType="1"/>
          </p:cNvSpPr>
          <p:nvPr/>
        </p:nvSpPr>
        <p:spPr bwMode="auto">
          <a:xfrm flipV="1">
            <a:off x="3429000" y="7620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6" name="Line 10"/>
          <p:cNvSpPr>
            <a:spLocks noChangeShapeType="1"/>
          </p:cNvSpPr>
          <p:nvPr/>
        </p:nvSpPr>
        <p:spPr bwMode="auto">
          <a:xfrm flipV="1">
            <a:off x="4191000" y="7620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7" name="Line 11"/>
          <p:cNvSpPr>
            <a:spLocks noChangeShapeType="1"/>
          </p:cNvSpPr>
          <p:nvPr/>
        </p:nvSpPr>
        <p:spPr bwMode="auto">
          <a:xfrm flipV="1">
            <a:off x="4953000" y="7620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8" name="Line 12"/>
          <p:cNvSpPr>
            <a:spLocks noChangeShapeType="1"/>
          </p:cNvSpPr>
          <p:nvPr/>
        </p:nvSpPr>
        <p:spPr bwMode="auto">
          <a:xfrm flipV="1">
            <a:off x="5715000" y="7620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9" name="Line 13"/>
          <p:cNvSpPr>
            <a:spLocks noChangeShapeType="1"/>
          </p:cNvSpPr>
          <p:nvPr/>
        </p:nvSpPr>
        <p:spPr bwMode="auto">
          <a:xfrm flipV="1">
            <a:off x="6477000" y="7620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0" name="Line 14"/>
          <p:cNvSpPr>
            <a:spLocks noChangeShapeType="1"/>
          </p:cNvSpPr>
          <p:nvPr/>
        </p:nvSpPr>
        <p:spPr bwMode="auto">
          <a:xfrm flipV="1">
            <a:off x="7239000" y="7620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1" name="Line 15"/>
          <p:cNvSpPr>
            <a:spLocks noChangeShapeType="1"/>
          </p:cNvSpPr>
          <p:nvPr/>
        </p:nvSpPr>
        <p:spPr bwMode="auto">
          <a:xfrm flipV="1">
            <a:off x="8001000" y="7620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3" name="Line 17"/>
          <p:cNvSpPr>
            <a:spLocks noChangeShapeType="1"/>
          </p:cNvSpPr>
          <p:nvPr/>
        </p:nvSpPr>
        <p:spPr bwMode="auto">
          <a:xfrm>
            <a:off x="990600" y="4595813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4" name="Line 18"/>
          <p:cNvSpPr>
            <a:spLocks noChangeShapeType="1"/>
          </p:cNvSpPr>
          <p:nvPr/>
        </p:nvSpPr>
        <p:spPr bwMode="auto">
          <a:xfrm>
            <a:off x="990600" y="3833813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5" name="Line 19"/>
          <p:cNvSpPr>
            <a:spLocks noChangeShapeType="1"/>
          </p:cNvSpPr>
          <p:nvPr/>
        </p:nvSpPr>
        <p:spPr bwMode="auto">
          <a:xfrm>
            <a:off x="990600" y="5334000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6" name="Line 20"/>
          <p:cNvSpPr>
            <a:spLocks noChangeShapeType="1"/>
          </p:cNvSpPr>
          <p:nvPr/>
        </p:nvSpPr>
        <p:spPr bwMode="auto">
          <a:xfrm>
            <a:off x="990600" y="2309813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7" name="Line 21"/>
          <p:cNvSpPr>
            <a:spLocks noChangeShapeType="1"/>
          </p:cNvSpPr>
          <p:nvPr/>
        </p:nvSpPr>
        <p:spPr bwMode="auto">
          <a:xfrm>
            <a:off x="990600" y="1547813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8" name="Line 22"/>
          <p:cNvSpPr>
            <a:spLocks noChangeShapeType="1"/>
          </p:cNvSpPr>
          <p:nvPr/>
        </p:nvSpPr>
        <p:spPr bwMode="auto">
          <a:xfrm>
            <a:off x="990600" y="785813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9" name="Text Box 23"/>
          <p:cNvSpPr txBox="1">
            <a:spLocks noChangeArrowheads="1"/>
          </p:cNvSpPr>
          <p:nvPr/>
        </p:nvSpPr>
        <p:spPr bwMode="auto">
          <a:xfrm>
            <a:off x="184150" y="533400"/>
            <a:ext cx="7302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+ V</a:t>
            </a:r>
          </a:p>
        </p:txBody>
      </p:sp>
      <p:sp>
        <p:nvSpPr>
          <p:cNvPr id="96280" name="Text Box 24"/>
          <p:cNvSpPr txBox="1">
            <a:spLocks noChangeArrowheads="1"/>
          </p:cNvSpPr>
          <p:nvPr/>
        </p:nvSpPr>
        <p:spPr bwMode="auto">
          <a:xfrm>
            <a:off x="762000" y="95250"/>
            <a:ext cx="3876675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What’s going on here?</a:t>
            </a:r>
          </a:p>
        </p:txBody>
      </p:sp>
      <p:sp>
        <p:nvSpPr>
          <p:cNvPr id="96288" name="Text Box 32"/>
          <p:cNvSpPr txBox="1">
            <a:spLocks noChangeArrowheads="1"/>
          </p:cNvSpPr>
          <p:nvPr/>
        </p:nvSpPr>
        <p:spPr bwMode="auto">
          <a:xfrm>
            <a:off x="0" y="5029200"/>
            <a:ext cx="9636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0 m/s</a:t>
            </a:r>
          </a:p>
        </p:txBody>
      </p:sp>
      <p:sp>
        <p:nvSpPr>
          <p:cNvPr id="96290" name="Line 34"/>
          <p:cNvSpPr>
            <a:spLocks noChangeShapeType="1"/>
          </p:cNvSpPr>
          <p:nvPr/>
        </p:nvSpPr>
        <p:spPr bwMode="auto">
          <a:xfrm>
            <a:off x="2743200" y="57150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91" name="Line 35"/>
          <p:cNvSpPr>
            <a:spLocks noChangeShapeType="1"/>
          </p:cNvSpPr>
          <p:nvPr/>
        </p:nvSpPr>
        <p:spPr bwMode="auto">
          <a:xfrm flipV="1">
            <a:off x="1143000" y="2286000"/>
            <a:ext cx="3810000" cy="3048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35"/>
          <p:cNvSpPr>
            <a:spLocks noChangeShapeType="1"/>
          </p:cNvSpPr>
          <p:nvPr/>
        </p:nvSpPr>
        <p:spPr bwMode="auto">
          <a:xfrm>
            <a:off x="4953000" y="2286000"/>
            <a:ext cx="3048000" cy="3048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981200" y="6172200"/>
            <a:ext cx="5359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would this position graph look like?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6"/>
          <p:cNvGrpSpPr>
            <a:grpSpLocks/>
          </p:cNvGrpSpPr>
          <p:nvPr/>
        </p:nvGrpSpPr>
        <p:grpSpPr bwMode="auto">
          <a:xfrm>
            <a:off x="549275" y="685800"/>
            <a:ext cx="7756525" cy="5719763"/>
            <a:chOff x="238" y="528"/>
            <a:chExt cx="4886" cy="3603"/>
          </a:xfrm>
        </p:grpSpPr>
        <p:sp>
          <p:nvSpPr>
            <p:cNvPr id="86019" name="Line 1027"/>
            <p:cNvSpPr>
              <a:spLocks noChangeShapeType="1"/>
            </p:cNvSpPr>
            <p:nvPr/>
          </p:nvSpPr>
          <p:spPr bwMode="auto">
            <a:xfrm>
              <a:off x="669" y="529"/>
              <a:ext cx="0" cy="32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20" name="Text Box 1028"/>
            <p:cNvSpPr txBox="1">
              <a:spLocks noChangeArrowheads="1"/>
            </p:cNvSpPr>
            <p:nvPr/>
          </p:nvSpPr>
          <p:spPr bwMode="auto">
            <a:xfrm rot="16200000">
              <a:off x="8" y="2513"/>
              <a:ext cx="751" cy="291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/>
                <a:t>Position</a:t>
              </a:r>
              <a:endParaRPr lang="en-US" dirty="0"/>
            </a:p>
          </p:txBody>
        </p:sp>
        <p:sp>
          <p:nvSpPr>
            <p:cNvPr id="86021" name="Line 1029"/>
            <p:cNvSpPr>
              <a:spLocks noChangeShapeType="1"/>
            </p:cNvSpPr>
            <p:nvPr/>
          </p:nvSpPr>
          <p:spPr bwMode="auto">
            <a:xfrm>
              <a:off x="660" y="3780"/>
              <a:ext cx="4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22" name="Text Box 1030"/>
            <p:cNvSpPr txBox="1">
              <a:spLocks noChangeArrowheads="1"/>
            </p:cNvSpPr>
            <p:nvPr/>
          </p:nvSpPr>
          <p:spPr bwMode="auto">
            <a:xfrm>
              <a:off x="1200" y="3840"/>
              <a:ext cx="517" cy="291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/>
                <a:t>Time</a:t>
              </a:r>
              <a:endParaRPr lang="en-US" dirty="0"/>
            </a:p>
          </p:txBody>
        </p:sp>
        <p:sp>
          <p:nvSpPr>
            <p:cNvPr id="86023" name="Line 1031"/>
            <p:cNvSpPr>
              <a:spLocks noChangeShapeType="1"/>
            </p:cNvSpPr>
            <p:nvPr/>
          </p:nvSpPr>
          <p:spPr bwMode="auto">
            <a:xfrm flipV="1">
              <a:off x="11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24" name="Line 1032"/>
            <p:cNvSpPr>
              <a:spLocks noChangeShapeType="1"/>
            </p:cNvSpPr>
            <p:nvPr/>
          </p:nvSpPr>
          <p:spPr bwMode="auto">
            <a:xfrm flipV="1">
              <a:off x="16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25" name="Line 1033"/>
            <p:cNvSpPr>
              <a:spLocks noChangeShapeType="1"/>
            </p:cNvSpPr>
            <p:nvPr/>
          </p:nvSpPr>
          <p:spPr bwMode="auto">
            <a:xfrm flipV="1">
              <a:off x="21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26" name="Line 1034"/>
            <p:cNvSpPr>
              <a:spLocks noChangeShapeType="1"/>
            </p:cNvSpPr>
            <p:nvPr/>
          </p:nvSpPr>
          <p:spPr bwMode="auto">
            <a:xfrm flipV="1">
              <a:off x="25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27" name="Line 1035"/>
            <p:cNvSpPr>
              <a:spLocks noChangeShapeType="1"/>
            </p:cNvSpPr>
            <p:nvPr/>
          </p:nvSpPr>
          <p:spPr bwMode="auto">
            <a:xfrm flipV="1">
              <a:off x="307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28" name="Line 1036"/>
            <p:cNvSpPr>
              <a:spLocks noChangeShapeType="1"/>
            </p:cNvSpPr>
            <p:nvPr/>
          </p:nvSpPr>
          <p:spPr bwMode="auto">
            <a:xfrm flipV="1">
              <a:off x="35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29" name="Line 1037"/>
            <p:cNvSpPr>
              <a:spLocks noChangeShapeType="1"/>
            </p:cNvSpPr>
            <p:nvPr/>
          </p:nvSpPr>
          <p:spPr bwMode="auto">
            <a:xfrm flipV="1">
              <a:off x="40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30" name="Line 1038"/>
            <p:cNvSpPr>
              <a:spLocks noChangeShapeType="1"/>
            </p:cNvSpPr>
            <p:nvPr/>
          </p:nvSpPr>
          <p:spPr bwMode="auto">
            <a:xfrm flipV="1">
              <a:off x="45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31" name="Line 1039"/>
            <p:cNvSpPr>
              <a:spLocks noChangeShapeType="1"/>
            </p:cNvSpPr>
            <p:nvPr/>
          </p:nvSpPr>
          <p:spPr bwMode="auto">
            <a:xfrm flipV="1">
              <a:off x="49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33" name="Line 1041"/>
            <p:cNvSpPr>
              <a:spLocks noChangeShapeType="1"/>
            </p:cNvSpPr>
            <p:nvPr/>
          </p:nvSpPr>
          <p:spPr bwMode="auto">
            <a:xfrm>
              <a:off x="576" y="33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34" name="Line 1042"/>
            <p:cNvSpPr>
              <a:spLocks noChangeShapeType="1"/>
            </p:cNvSpPr>
            <p:nvPr/>
          </p:nvSpPr>
          <p:spPr bwMode="auto">
            <a:xfrm>
              <a:off x="576" y="283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35" name="Line 1043"/>
            <p:cNvSpPr>
              <a:spLocks noChangeShapeType="1"/>
            </p:cNvSpPr>
            <p:nvPr/>
          </p:nvSpPr>
          <p:spPr bwMode="auto">
            <a:xfrm>
              <a:off x="576" y="235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36" name="Line 1044"/>
            <p:cNvSpPr>
              <a:spLocks noChangeShapeType="1"/>
            </p:cNvSpPr>
            <p:nvPr/>
          </p:nvSpPr>
          <p:spPr bwMode="auto">
            <a:xfrm>
              <a:off x="576" y="187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37" name="Line 1045"/>
            <p:cNvSpPr>
              <a:spLocks noChangeShapeType="1"/>
            </p:cNvSpPr>
            <p:nvPr/>
          </p:nvSpPr>
          <p:spPr bwMode="auto">
            <a:xfrm>
              <a:off x="576" y="139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38" name="Line 1046"/>
            <p:cNvSpPr>
              <a:spLocks noChangeShapeType="1"/>
            </p:cNvSpPr>
            <p:nvPr/>
          </p:nvSpPr>
          <p:spPr bwMode="auto">
            <a:xfrm>
              <a:off x="576" y="9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6045" name="Freeform 1053"/>
          <p:cNvSpPr>
            <a:spLocks/>
          </p:cNvSpPr>
          <p:nvPr/>
        </p:nvSpPr>
        <p:spPr bwMode="auto">
          <a:xfrm>
            <a:off x="1219200" y="1155700"/>
            <a:ext cx="6858000" cy="4724400"/>
          </a:xfrm>
          <a:custGeom>
            <a:avLst/>
            <a:gdLst/>
            <a:ahLst/>
            <a:cxnLst>
              <a:cxn ang="0">
                <a:pos x="0" y="2920"/>
              </a:cxn>
              <a:cxn ang="0">
                <a:pos x="480" y="2824"/>
              </a:cxn>
              <a:cxn ang="0">
                <a:pos x="1440" y="2008"/>
              </a:cxn>
              <a:cxn ang="0">
                <a:pos x="2400" y="568"/>
              </a:cxn>
              <a:cxn ang="0">
                <a:pos x="3168" y="88"/>
              </a:cxn>
              <a:cxn ang="0">
                <a:pos x="3744" y="40"/>
              </a:cxn>
            </a:cxnLst>
            <a:rect l="0" t="0" r="r" b="b"/>
            <a:pathLst>
              <a:path w="3744" h="2976">
                <a:moveTo>
                  <a:pt x="0" y="2920"/>
                </a:moveTo>
                <a:cubicBezTo>
                  <a:pt x="120" y="2948"/>
                  <a:pt x="240" y="2976"/>
                  <a:pt x="480" y="2824"/>
                </a:cubicBezTo>
                <a:cubicBezTo>
                  <a:pt x="720" y="2672"/>
                  <a:pt x="1120" y="2384"/>
                  <a:pt x="1440" y="2008"/>
                </a:cubicBezTo>
                <a:cubicBezTo>
                  <a:pt x="1760" y="1632"/>
                  <a:pt x="2112" y="888"/>
                  <a:pt x="2400" y="568"/>
                </a:cubicBezTo>
                <a:cubicBezTo>
                  <a:pt x="2688" y="248"/>
                  <a:pt x="2944" y="176"/>
                  <a:pt x="3168" y="88"/>
                </a:cubicBezTo>
                <a:cubicBezTo>
                  <a:pt x="3392" y="0"/>
                  <a:pt x="3568" y="20"/>
                  <a:pt x="3744" y="4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Line 2"/>
          <p:cNvSpPr>
            <a:spLocks noChangeShapeType="1"/>
          </p:cNvSpPr>
          <p:nvPr/>
        </p:nvSpPr>
        <p:spPr bwMode="auto">
          <a:xfrm>
            <a:off x="1138238" y="1676400"/>
            <a:ext cx="0" cy="45989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79" name="Line 3"/>
          <p:cNvSpPr>
            <a:spLocks noChangeShapeType="1"/>
          </p:cNvSpPr>
          <p:nvPr/>
        </p:nvSpPr>
        <p:spPr bwMode="auto">
          <a:xfrm>
            <a:off x="1123950" y="3886200"/>
            <a:ext cx="7086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1981200" y="6348413"/>
            <a:ext cx="825500" cy="4572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101381" name="Line 5"/>
          <p:cNvSpPr>
            <a:spLocks noChangeShapeType="1"/>
          </p:cNvSpPr>
          <p:nvPr/>
        </p:nvSpPr>
        <p:spPr bwMode="auto">
          <a:xfrm flipV="1">
            <a:off x="1905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2" name="Line 6"/>
          <p:cNvSpPr>
            <a:spLocks noChangeShapeType="1"/>
          </p:cNvSpPr>
          <p:nvPr/>
        </p:nvSpPr>
        <p:spPr bwMode="auto">
          <a:xfrm flipV="1">
            <a:off x="2667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3" name="Line 7"/>
          <p:cNvSpPr>
            <a:spLocks noChangeShapeType="1"/>
          </p:cNvSpPr>
          <p:nvPr/>
        </p:nvSpPr>
        <p:spPr bwMode="auto">
          <a:xfrm flipV="1">
            <a:off x="3429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4" name="Line 8"/>
          <p:cNvSpPr>
            <a:spLocks noChangeShapeType="1"/>
          </p:cNvSpPr>
          <p:nvPr/>
        </p:nvSpPr>
        <p:spPr bwMode="auto">
          <a:xfrm flipV="1">
            <a:off x="4191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5" name="Line 9"/>
          <p:cNvSpPr>
            <a:spLocks noChangeShapeType="1"/>
          </p:cNvSpPr>
          <p:nvPr/>
        </p:nvSpPr>
        <p:spPr bwMode="auto">
          <a:xfrm flipV="1">
            <a:off x="4953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6" name="Line 10"/>
          <p:cNvSpPr>
            <a:spLocks noChangeShapeType="1"/>
          </p:cNvSpPr>
          <p:nvPr/>
        </p:nvSpPr>
        <p:spPr bwMode="auto">
          <a:xfrm flipV="1">
            <a:off x="5715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7" name="Line 11"/>
          <p:cNvSpPr>
            <a:spLocks noChangeShapeType="1"/>
          </p:cNvSpPr>
          <p:nvPr/>
        </p:nvSpPr>
        <p:spPr bwMode="auto">
          <a:xfrm flipV="1">
            <a:off x="6477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8" name="Line 12"/>
          <p:cNvSpPr>
            <a:spLocks noChangeShapeType="1"/>
          </p:cNvSpPr>
          <p:nvPr/>
        </p:nvSpPr>
        <p:spPr bwMode="auto">
          <a:xfrm flipV="1">
            <a:off x="7239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9" name="Line 13"/>
          <p:cNvSpPr>
            <a:spLocks noChangeShapeType="1"/>
          </p:cNvSpPr>
          <p:nvPr/>
        </p:nvSpPr>
        <p:spPr bwMode="auto">
          <a:xfrm flipV="1">
            <a:off x="8001000" y="1676400"/>
            <a:ext cx="0" cy="467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0" name="Line 14"/>
          <p:cNvSpPr>
            <a:spLocks noChangeShapeType="1"/>
          </p:cNvSpPr>
          <p:nvPr/>
        </p:nvSpPr>
        <p:spPr bwMode="auto">
          <a:xfrm>
            <a:off x="990600" y="5510213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1" name="Line 15"/>
          <p:cNvSpPr>
            <a:spLocks noChangeShapeType="1"/>
          </p:cNvSpPr>
          <p:nvPr/>
        </p:nvSpPr>
        <p:spPr bwMode="auto">
          <a:xfrm>
            <a:off x="990600" y="4748213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2" name="Line 16"/>
          <p:cNvSpPr>
            <a:spLocks noChangeShapeType="1"/>
          </p:cNvSpPr>
          <p:nvPr/>
        </p:nvSpPr>
        <p:spPr bwMode="auto">
          <a:xfrm>
            <a:off x="990600" y="6248400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3" name="Line 17"/>
          <p:cNvSpPr>
            <a:spLocks noChangeShapeType="1"/>
          </p:cNvSpPr>
          <p:nvPr/>
        </p:nvSpPr>
        <p:spPr bwMode="auto">
          <a:xfrm>
            <a:off x="990600" y="3224213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4" name="Line 18"/>
          <p:cNvSpPr>
            <a:spLocks noChangeShapeType="1"/>
          </p:cNvSpPr>
          <p:nvPr/>
        </p:nvSpPr>
        <p:spPr bwMode="auto">
          <a:xfrm>
            <a:off x="990600" y="2462213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5" name="Line 19"/>
          <p:cNvSpPr>
            <a:spLocks noChangeShapeType="1"/>
          </p:cNvSpPr>
          <p:nvPr/>
        </p:nvSpPr>
        <p:spPr bwMode="auto">
          <a:xfrm>
            <a:off x="990600" y="1700213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6" name="Text Box 20"/>
          <p:cNvSpPr txBox="1">
            <a:spLocks noChangeArrowheads="1"/>
          </p:cNvSpPr>
          <p:nvPr/>
        </p:nvSpPr>
        <p:spPr bwMode="auto">
          <a:xfrm>
            <a:off x="184150" y="1447800"/>
            <a:ext cx="7302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+ V</a:t>
            </a:r>
          </a:p>
        </p:txBody>
      </p:sp>
      <p:sp>
        <p:nvSpPr>
          <p:cNvPr id="101397" name="Text Box 21"/>
          <p:cNvSpPr txBox="1">
            <a:spLocks noChangeArrowheads="1"/>
          </p:cNvSpPr>
          <p:nvPr/>
        </p:nvSpPr>
        <p:spPr bwMode="auto">
          <a:xfrm>
            <a:off x="762000" y="95250"/>
            <a:ext cx="3876675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What’s going on here?</a:t>
            </a:r>
          </a:p>
        </p:txBody>
      </p:sp>
      <p:sp>
        <p:nvSpPr>
          <p:cNvPr id="101398" name="Text Box 22"/>
          <p:cNvSpPr txBox="1">
            <a:spLocks noChangeArrowheads="1"/>
          </p:cNvSpPr>
          <p:nvPr/>
        </p:nvSpPr>
        <p:spPr bwMode="auto">
          <a:xfrm>
            <a:off x="152400" y="3581400"/>
            <a:ext cx="9636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0 m/s</a:t>
            </a:r>
          </a:p>
        </p:txBody>
      </p:sp>
      <p:sp>
        <p:nvSpPr>
          <p:cNvPr id="101399" name="Text Box 23"/>
          <p:cNvSpPr txBox="1">
            <a:spLocks noChangeArrowheads="1"/>
          </p:cNvSpPr>
          <p:nvPr/>
        </p:nvSpPr>
        <p:spPr bwMode="auto">
          <a:xfrm>
            <a:off x="228600" y="5943600"/>
            <a:ext cx="6492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- V</a:t>
            </a:r>
          </a:p>
        </p:txBody>
      </p:sp>
      <p:sp>
        <p:nvSpPr>
          <p:cNvPr id="101400" name="Line 24"/>
          <p:cNvSpPr>
            <a:spLocks noChangeShapeType="1"/>
          </p:cNvSpPr>
          <p:nvPr/>
        </p:nvSpPr>
        <p:spPr bwMode="auto">
          <a:xfrm>
            <a:off x="2743200" y="66294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405" name="Line 29"/>
          <p:cNvSpPr>
            <a:spLocks noChangeShapeType="1"/>
          </p:cNvSpPr>
          <p:nvPr/>
        </p:nvSpPr>
        <p:spPr bwMode="auto">
          <a:xfrm>
            <a:off x="1295400" y="1676400"/>
            <a:ext cx="6096000" cy="457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grpSp>
        <p:nvGrpSpPr>
          <p:cNvPr id="53279" name="Group 31"/>
          <p:cNvGrpSpPr>
            <a:grpSpLocks/>
          </p:cNvGrpSpPr>
          <p:nvPr/>
        </p:nvGrpSpPr>
        <p:grpSpPr bwMode="auto">
          <a:xfrm>
            <a:off x="0" y="1090613"/>
            <a:ext cx="7829550" cy="5767387"/>
            <a:chOff x="192" y="528"/>
            <a:chExt cx="4932" cy="3633"/>
          </a:xfrm>
        </p:grpSpPr>
        <p:sp>
          <p:nvSpPr>
            <p:cNvPr id="53255" name="Line 7"/>
            <p:cNvSpPr>
              <a:spLocks noChangeShapeType="1"/>
            </p:cNvSpPr>
            <p:nvPr/>
          </p:nvSpPr>
          <p:spPr bwMode="auto">
            <a:xfrm>
              <a:off x="669" y="529"/>
              <a:ext cx="0" cy="32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257" name="Text Box 9"/>
            <p:cNvSpPr txBox="1">
              <a:spLocks noChangeArrowheads="1"/>
            </p:cNvSpPr>
            <p:nvPr/>
          </p:nvSpPr>
          <p:spPr bwMode="auto">
            <a:xfrm rot="-5400000">
              <a:off x="-367" y="2514"/>
              <a:ext cx="1501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Position in meters</a:t>
              </a:r>
            </a:p>
          </p:txBody>
        </p:sp>
        <p:sp>
          <p:nvSpPr>
            <p:cNvPr id="53258" name="Line 10"/>
            <p:cNvSpPr>
              <a:spLocks noChangeShapeType="1"/>
            </p:cNvSpPr>
            <p:nvPr/>
          </p:nvSpPr>
          <p:spPr bwMode="auto">
            <a:xfrm>
              <a:off x="660" y="3780"/>
              <a:ext cx="4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259" name="Text Box 11"/>
            <p:cNvSpPr txBox="1">
              <a:spLocks noChangeArrowheads="1"/>
            </p:cNvSpPr>
            <p:nvPr/>
          </p:nvSpPr>
          <p:spPr bwMode="auto">
            <a:xfrm>
              <a:off x="1200" y="3840"/>
              <a:ext cx="1373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Time in seconds</a:t>
              </a:r>
            </a:p>
          </p:txBody>
        </p:sp>
        <p:sp>
          <p:nvSpPr>
            <p:cNvPr id="53261" name="Line 13"/>
            <p:cNvSpPr>
              <a:spLocks noChangeShapeType="1"/>
            </p:cNvSpPr>
            <p:nvPr/>
          </p:nvSpPr>
          <p:spPr bwMode="auto">
            <a:xfrm flipV="1">
              <a:off x="11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262" name="Line 14"/>
            <p:cNvSpPr>
              <a:spLocks noChangeShapeType="1"/>
            </p:cNvSpPr>
            <p:nvPr/>
          </p:nvSpPr>
          <p:spPr bwMode="auto">
            <a:xfrm flipV="1">
              <a:off x="16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263" name="Line 15"/>
            <p:cNvSpPr>
              <a:spLocks noChangeShapeType="1"/>
            </p:cNvSpPr>
            <p:nvPr/>
          </p:nvSpPr>
          <p:spPr bwMode="auto">
            <a:xfrm flipV="1">
              <a:off x="21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264" name="Line 16"/>
            <p:cNvSpPr>
              <a:spLocks noChangeShapeType="1"/>
            </p:cNvSpPr>
            <p:nvPr/>
          </p:nvSpPr>
          <p:spPr bwMode="auto">
            <a:xfrm flipV="1">
              <a:off x="25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265" name="Line 17"/>
            <p:cNvSpPr>
              <a:spLocks noChangeShapeType="1"/>
            </p:cNvSpPr>
            <p:nvPr/>
          </p:nvSpPr>
          <p:spPr bwMode="auto">
            <a:xfrm flipV="1">
              <a:off x="307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266" name="Line 18"/>
            <p:cNvSpPr>
              <a:spLocks noChangeShapeType="1"/>
            </p:cNvSpPr>
            <p:nvPr/>
          </p:nvSpPr>
          <p:spPr bwMode="auto">
            <a:xfrm flipV="1">
              <a:off x="35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267" name="Line 19"/>
            <p:cNvSpPr>
              <a:spLocks noChangeShapeType="1"/>
            </p:cNvSpPr>
            <p:nvPr/>
          </p:nvSpPr>
          <p:spPr bwMode="auto">
            <a:xfrm flipV="1">
              <a:off x="40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268" name="Line 20"/>
            <p:cNvSpPr>
              <a:spLocks noChangeShapeType="1"/>
            </p:cNvSpPr>
            <p:nvPr/>
          </p:nvSpPr>
          <p:spPr bwMode="auto">
            <a:xfrm flipV="1">
              <a:off x="45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269" name="Line 21"/>
            <p:cNvSpPr>
              <a:spLocks noChangeShapeType="1"/>
            </p:cNvSpPr>
            <p:nvPr/>
          </p:nvSpPr>
          <p:spPr bwMode="auto">
            <a:xfrm flipV="1">
              <a:off x="49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270" name="Text Box 22"/>
            <p:cNvSpPr txBox="1">
              <a:spLocks noChangeArrowheads="1"/>
            </p:cNvSpPr>
            <p:nvPr/>
          </p:nvSpPr>
          <p:spPr bwMode="auto">
            <a:xfrm>
              <a:off x="2956" y="3834"/>
              <a:ext cx="37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s</a:t>
              </a:r>
            </a:p>
          </p:txBody>
        </p:sp>
        <p:sp>
          <p:nvSpPr>
            <p:cNvPr id="53271" name="Line 23"/>
            <p:cNvSpPr>
              <a:spLocks noChangeShapeType="1"/>
            </p:cNvSpPr>
            <p:nvPr/>
          </p:nvSpPr>
          <p:spPr bwMode="auto">
            <a:xfrm>
              <a:off x="576" y="33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272" name="Line 24"/>
            <p:cNvSpPr>
              <a:spLocks noChangeShapeType="1"/>
            </p:cNvSpPr>
            <p:nvPr/>
          </p:nvSpPr>
          <p:spPr bwMode="auto">
            <a:xfrm>
              <a:off x="576" y="283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273" name="Line 25"/>
            <p:cNvSpPr>
              <a:spLocks noChangeShapeType="1"/>
            </p:cNvSpPr>
            <p:nvPr/>
          </p:nvSpPr>
          <p:spPr bwMode="auto">
            <a:xfrm>
              <a:off x="576" y="235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274" name="Line 26"/>
            <p:cNvSpPr>
              <a:spLocks noChangeShapeType="1"/>
            </p:cNvSpPr>
            <p:nvPr/>
          </p:nvSpPr>
          <p:spPr bwMode="auto">
            <a:xfrm>
              <a:off x="576" y="187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275" name="Line 27"/>
            <p:cNvSpPr>
              <a:spLocks noChangeShapeType="1"/>
            </p:cNvSpPr>
            <p:nvPr/>
          </p:nvSpPr>
          <p:spPr bwMode="auto">
            <a:xfrm>
              <a:off x="576" y="139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276" name="Line 28"/>
            <p:cNvSpPr>
              <a:spLocks noChangeShapeType="1"/>
            </p:cNvSpPr>
            <p:nvPr/>
          </p:nvSpPr>
          <p:spPr bwMode="auto">
            <a:xfrm>
              <a:off x="576" y="9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277" name="Text Box 29"/>
            <p:cNvSpPr txBox="1">
              <a:spLocks noChangeArrowheads="1"/>
            </p:cNvSpPr>
            <p:nvPr/>
          </p:nvSpPr>
          <p:spPr bwMode="auto">
            <a:xfrm>
              <a:off x="192" y="1194"/>
              <a:ext cx="458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m</a:t>
              </a:r>
            </a:p>
          </p:txBody>
        </p:sp>
      </p:grpSp>
      <p:sp>
        <p:nvSpPr>
          <p:cNvPr id="53280" name="Line 32"/>
          <p:cNvSpPr>
            <a:spLocks noChangeShapeType="1"/>
          </p:cNvSpPr>
          <p:nvPr/>
        </p:nvSpPr>
        <p:spPr bwMode="auto">
          <a:xfrm flipV="1">
            <a:off x="762000" y="4724400"/>
            <a:ext cx="2289175" cy="1524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81" name="Line 33"/>
          <p:cNvSpPr>
            <a:spLocks noChangeShapeType="1"/>
          </p:cNvSpPr>
          <p:nvPr/>
        </p:nvSpPr>
        <p:spPr bwMode="auto">
          <a:xfrm>
            <a:off x="3048000" y="4724400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84" name="Line 36"/>
          <p:cNvSpPr>
            <a:spLocks noChangeShapeType="1"/>
          </p:cNvSpPr>
          <p:nvPr/>
        </p:nvSpPr>
        <p:spPr bwMode="auto">
          <a:xfrm flipV="1">
            <a:off x="4572000" y="1676400"/>
            <a:ext cx="1524000" cy="3048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85" name="Line 37"/>
          <p:cNvSpPr>
            <a:spLocks noChangeShapeType="1"/>
          </p:cNvSpPr>
          <p:nvPr/>
        </p:nvSpPr>
        <p:spPr bwMode="auto">
          <a:xfrm>
            <a:off x="6096000" y="1676400"/>
            <a:ext cx="1524000" cy="457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86" name="Text Box 38"/>
          <p:cNvSpPr txBox="1">
            <a:spLocks noChangeArrowheads="1"/>
          </p:cNvSpPr>
          <p:nvPr/>
        </p:nvSpPr>
        <p:spPr bwMode="auto">
          <a:xfrm>
            <a:off x="1127125" y="95250"/>
            <a:ext cx="6024563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What is the velocity at 2.0 seconds?</a:t>
            </a:r>
          </a:p>
        </p:txBody>
      </p:sp>
      <p:sp>
        <p:nvSpPr>
          <p:cNvPr id="53287" name="Text Box 39"/>
          <p:cNvSpPr txBox="1">
            <a:spLocks noChangeArrowheads="1"/>
          </p:cNvSpPr>
          <p:nvPr/>
        </p:nvSpPr>
        <p:spPr bwMode="auto">
          <a:xfrm>
            <a:off x="52388" y="6553200"/>
            <a:ext cx="633412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.67 m/s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grpSp>
        <p:nvGrpSpPr>
          <p:cNvPr id="69635" name="Group 3"/>
          <p:cNvGrpSpPr>
            <a:grpSpLocks/>
          </p:cNvGrpSpPr>
          <p:nvPr/>
        </p:nvGrpSpPr>
        <p:grpSpPr bwMode="auto">
          <a:xfrm>
            <a:off x="0" y="1090613"/>
            <a:ext cx="7829550" cy="5767387"/>
            <a:chOff x="192" y="528"/>
            <a:chExt cx="4932" cy="3633"/>
          </a:xfrm>
        </p:grpSpPr>
        <p:sp>
          <p:nvSpPr>
            <p:cNvPr id="69636" name="Line 4"/>
            <p:cNvSpPr>
              <a:spLocks noChangeShapeType="1"/>
            </p:cNvSpPr>
            <p:nvPr/>
          </p:nvSpPr>
          <p:spPr bwMode="auto">
            <a:xfrm>
              <a:off x="669" y="529"/>
              <a:ext cx="0" cy="32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37" name="Text Box 5"/>
            <p:cNvSpPr txBox="1">
              <a:spLocks noChangeArrowheads="1"/>
            </p:cNvSpPr>
            <p:nvPr/>
          </p:nvSpPr>
          <p:spPr bwMode="auto">
            <a:xfrm rot="-5400000">
              <a:off x="-367" y="2514"/>
              <a:ext cx="1501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Position in meters</a:t>
              </a:r>
            </a:p>
          </p:txBody>
        </p:sp>
        <p:sp>
          <p:nvSpPr>
            <p:cNvPr id="69638" name="Line 6"/>
            <p:cNvSpPr>
              <a:spLocks noChangeShapeType="1"/>
            </p:cNvSpPr>
            <p:nvPr/>
          </p:nvSpPr>
          <p:spPr bwMode="auto">
            <a:xfrm>
              <a:off x="660" y="3780"/>
              <a:ext cx="4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39" name="Text Box 7"/>
            <p:cNvSpPr txBox="1">
              <a:spLocks noChangeArrowheads="1"/>
            </p:cNvSpPr>
            <p:nvPr/>
          </p:nvSpPr>
          <p:spPr bwMode="auto">
            <a:xfrm>
              <a:off x="1200" y="3840"/>
              <a:ext cx="1373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Time in seconds</a:t>
              </a:r>
            </a:p>
          </p:txBody>
        </p:sp>
        <p:sp>
          <p:nvSpPr>
            <p:cNvPr id="69640" name="Line 8"/>
            <p:cNvSpPr>
              <a:spLocks noChangeShapeType="1"/>
            </p:cNvSpPr>
            <p:nvPr/>
          </p:nvSpPr>
          <p:spPr bwMode="auto">
            <a:xfrm flipV="1">
              <a:off x="11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41" name="Line 9"/>
            <p:cNvSpPr>
              <a:spLocks noChangeShapeType="1"/>
            </p:cNvSpPr>
            <p:nvPr/>
          </p:nvSpPr>
          <p:spPr bwMode="auto">
            <a:xfrm flipV="1">
              <a:off x="16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42" name="Line 10"/>
            <p:cNvSpPr>
              <a:spLocks noChangeShapeType="1"/>
            </p:cNvSpPr>
            <p:nvPr/>
          </p:nvSpPr>
          <p:spPr bwMode="auto">
            <a:xfrm flipV="1">
              <a:off x="21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43" name="Line 11"/>
            <p:cNvSpPr>
              <a:spLocks noChangeShapeType="1"/>
            </p:cNvSpPr>
            <p:nvPr/>
          </p:nvSpPr>
          <p:spPr bwMode="auto">
            <a:xfrm flipV="1">
              <a:off x="25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44" name="Line 12"/>
            <p:cNvSpPr>
              <a:spLocks noChangeShapeType="1"/>
            </p:cNvSpPr>
            <p:nvPr/>
          </p:nvSpPr>
          <p:spPr bwMode="auto">
            <a:xfrm flipV="1">
              <a:off x="307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45" name="Line 13"/>
            <p:cNvSpPr>
              <a:spLocks noChangeShapeType="1"/>
            </p:cNvSpPr>
            <p:nvPr/>
          </p:nvSpPr>
          <p:spPr bwMode="auto">
            <a:xfrm flipV="1">
              <a:off x="35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46" name="Line 14"/>
            <p:cNvSpPr>
              <a:spLocks noChangeShapeType="1"/>
            </p:cNvSpPr>
            <p:nvPr/>
          </p:nvSpPr>
          <p:spPr bwMode="auto">
            <a:xfrm flipV="1">
              <a:off x="40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47" name="Line 15"/>
            <p:cNvSpPr>
              <a:spLocks noChangeShapeType="1"/>
            </p:cNvSpPr>
            <p:nvPr/>
          </p:nvSpPr>
          <p:spPr bwMode="auto">
            <a:xfrm flipV="1">
              <a:off x="45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48" name="Line 16"/>
            <p:cNvSpPr>
              <a:spLocks noChangeShapeType="1"/>
            </p:cNvSpPr>
            <p:nvPr/>
          </p:nvSpPr>
          <p:spPr bwMode="auto">
            <a:xfrm flipV="1">
              <a:off x="49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49" name="Text Box 17"/>
            <p:cNvSpPr txBox="1">
              <a:spLocks noChangeArrowheads="1"/>
            </p:cNvSpPr>
            <p:nvPr/>
          </p:nvSpPr>
          <p:spPr bwMode="auto">
            <a:xfrm>
              <a:off x="2956" y="3834"/>
              <a:ext cx="37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s</a:t>
              </a:r>
            </a:p>
          </p:txBody>
        </p:sp>
        <p:sp>
          <p:nvSpPr>
            <p:cNvPr id="69650" name="Line 18"/>
            <p:cNvSpPr>
              <a:spLocks noChangeShapeType="1"/>
            </p:cNvSpPr>
            <p:nvPr/>
          </p:nvSpPr>
          <p:spPr bwMode="auto">
            <a:xfrm>
              <a:off x="576" y="33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51" name="Line 19"/>
            <p:cNvSpPr>
              <a:spLocks noChangeShapeType="1"/>
            </p:cNvSpPr>
            <p:nvPr/>
          </p:nvSpPr>
          <p:spPr bwMode="auto">
            <a:xfrm>
              <a:off x="576" y="283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52" name="Line 20"/>
            <p:cNvSpPr>
              <a:spLocks noChangeShapeType="1"/>
            </p:cNvSpPr>
            <p:nvPr/>
          </p:nvSpPr>
          <p:spPr bwMode="auto">
            <a:xfrm>
              <a:off x="576" y="235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53" name="Line 21"/>
            <p:cNvSpPr>
              <a:spLocks noChangeShapeType="1"/>
            </p:cNvSpPr>
            <p:nvPr/>
          </p:nvSpPr>
          <p:spPr bwMode="auto">
            <a:xfrm>
              <a:off x="576" y="187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54" name="Line 22"/>
            <p:cNvSpPr>
              <a:spLocks noChangeShapeType="1"/>
            </p:cNvSpPr>
            <p:nvPr/>
          </p:nvSpPr>
          <p:spPr bwMode="auto">
            <a:xfrm>
              <a:off x="576" y="139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55" name="Line 23"/>
            <p:cNvSpPr>
              <a:spLocks noChangeShapeType="1"/>
            </p:cNvSpPr>
            <p:nvPr/>
          </p:nvSpPr>
          <p:spPr bwMode="auto">
            <a:xfrm>
              <a:off x="576" y="9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56" name="Text Box 24"/>
            <p:cNvSpPr txBox="1">
              <a:spLocks noChangeArrowheads="1"/>
            </p:cNvSpPr>
            <p:nvPr/>
          </p:nvSpPr>
          <p:spPr bwMode="auto">
            <a:xfrm>
              <a:off x="192" y="1194"/>
              <a:ext cx="458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m</a:t>
              </a:r>
            </a:p>
          </p:txBody>
        </p:sp>
      </p:grpSp>
      <p:sp>
        <p:nvSpPr>
          <p:cNvPr id="69657" name="Line 25"/>
          <p:cNvSpPr>
            <a:spLocks noChangeShapeType="1"/>
          </p:cNvSpPr>
          <p:nvPr/>
        </p:nvSpPr>
        <p:spPr bwMode="auto">
          <a:xfrm flipV="1">
            <a:off x="762000" y="4724400"/>
            <a:ext cx="2289175" cy="1524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58" name="Line 26"/>
          <p:cNvSpPr>
            <a:spLocks noChangeShapeType="1"/>
          </p:cNvSpPr>
          <p:nvPr/>
        </p:nvSpPr>
        <p:spPr bwMode="auto">
          <a:xfrm>
            <a:off x="3048000" y="4724400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59" name="Line 27"/>
          <p:cNvSpPr>
            <a:spLocks noChangeShapeType="1"/>
          </p:cNvSpPr>
          <p:nvPr/>
        </p:nvSpPr>
        <p:spPr bwMode="auto">
          <a:xfrm flipV="1">
            <a:off x="4572000" y="1676400"/>
            <a:ext cx="1524000" cy="3048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0" name="Line 28"/>
          <p:cNvSpPr>
            <a:spLocks noChangeShapeType="1"/>
          </p:cNvSpPr>
          <p:nvPr/>
        </p:nvSpPr>
        <p:spPr bwMode="auto">
          <a:xfrm>
            <a:off x="6096000" y="1676400"/>
            <a:ext cx="1524000" cy="457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1" name="Text Box 29"/>
          <p:cNvSpPr txBox="1">
            <a:spLocks noChangeArrowheads="1"/>
          </p:cNvSpPr>
          <p:nvPr/>
        </p:nvSpPr>
        <p:spPr bwMode="auto">
          <a:xfrm>
            <a:off x="1127125" y="95250"/>
            <a:ext cx="6024563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What is the velocity at 4.0 seconds?</a:t>
            </a:r>
          </a:p>
        </p:txBody>
      </p:sp>
      <p:sp>
        <p:nvSpPr>
          <p:cNvPr id="69662" name="Text Box 30"/>
          <p:cNvSpPr txBox="1">
            <a:spLocks noChangeArrowheads="1"/>
          </p:cNvSpPr>
          <p:nvPr/>
        </p:nvSpPr>
        <p:spPr bwMode="auto">
          <a:xfrm>
            <a:off x="52388" y="6553200"/>
            <a:ext cx="26035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grpSp>
        <p:nvGrpSpPr>
          <p:cNvPr id="70659" name="Group 3"/>
          <p:cNvGrpSpPr>
            <a:grpSpLocks/>
          </p:cNvGrpSpPr>
          <p:nvPr/>
        </p:nvGrpSpPr>
        <p:grpSpPr bwMode="auto">
          <a:xfrm>
            <a:off x="0" y="1090613"/>
            <a:ext cx="7829550" cy="5767387"/>
            <a:chOff x="192" y="528"/>
            <a:chExt cx="4932" cy="3633"/>
          </a:xfrm>
        </p:grpSpPr>
        <p:sp>
          <p:nvSpPr>
            <p:cNvPr id="70660" name="Line 4"/>
            <p:cNvSpPr>
              <a:spLocks noChangeShapeType="1"/>
            </p:cNvSpPr>
            <p:nvPr/>
          </p:nvSpPr>
          <p:spPr bwMode="auto">
            <a:xfrm>
              <a:off x="669" y="529"/>
              <a:ext cx="0" cy="32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661" name="Text Box 5"/>
            <p:cNvSpPr txBox="1">
              <a:spLocks noChangeArrowheads="1"/>
            </p:cNvSpPr>
            <p:nvPr/>
          </p:nvSpPr>
          <p:spPr bwMode="auto">
            <a:xfrm rot="-5400000">
              <a:off x="-367" y="2514"/>
              <a:ext cx="1501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Position in meters</a:t>
              </a:r>
            </a:p>
          </p:txBody>
        </p:sp>
        <p:sp>
          <p:nvSpPr>
            <p:cNvPr id="70662" name="Line 6"/>
            <p:cNvSpPr>
              <a:spLocks noChangeShapeType="1"/>
            </p:cNvSpPr>
            <p:nvPr/>
          </p:nvSpPr>
          <p:spPr bwMode="auto">
            <a:xfrm>
              <a:off x="660" y="3780"/>
              <a:ext cx="4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663" name="Text Box 7"/>
            <p:cNvSpPr txBox="1">
              <a:spLocks noChangeArrowheads="1"/>
            </p:cNvSpPr>
            <p:nvPr/>
          </p:nvSpPr>
          <p:spPr bwMode="auto">
            <a:xfrm>
              <a:off x="1200" y="3840"/>
              <a:ext cx="1373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Time in seconds</a:t>
              </a:r>
            </a:p>
          </p:txBody>
        </p:sp>
        <p:sp>
          <p:nvSpPr>
            <p:cNvPr id="70664" name="Line 8"/>
            <p:cNvSpPr>
              <a:spLocks noChangeShapeType="1"/>
            </p:cNvSpPr>
            <p:nvPr/>
          </p:nvSpPr>
          <p:spPr bwMode="auto">
            <a:xfrm flipV="1">
              <a:off x="11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665" name="Line 9"/>
            <p:cNvSpPr>
              <a:spLocks noChangeShapeType="1"/>
            </p:cNvSpPr>
            <p:nvPr/>
          </p:nvSpPr>
          <p:spPr bwMode="auto">
            <a:xfrm flipV="1">
              <a:off x="16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666" name="Line 10"/>
            <p:cNvSpPr>
              <a:spLocks noChangeShapeType="1"/>
            </p:cNvSpPr>
            <p:nvPr/>
          </p:nvSpPr>
          <p:spPr bwMode="auto">
            <a:xfrm flipV="1">
              <a:off x="21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667" name="Line 11"/>
            <p:cNvSpPr>
              <a:spLocks noChangeShapeType="1"/>
            </p:cNvSpPr>
            <p:nvPr/>
          </p:nvSpPr>
          <p:spPr bwMode="auto">
            <a:xfrm flipV="1">
              <a:off x="25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668" name="Line 12"/>
            <p:cNvSpPr>
              <a:spLocks noChangeShapeType="1"/>
            </p:cNvSpPr>
            <p:nvPr/>
          </p:nvSpPr>
          <p:spPr bwMode="auto">
            <a:xfrm flipV="1">
              <a:off x="307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669" name="Line 13"/>
            <p:cNvSpPr>
              <a:spLocks noChangeShapeType="1"/>
            </p:cNvSpPr>
            <p:nvPr/>
          </p:nvSpPr>
          <p:spPr bwMode="auto">
            <a:xfrm flipV="1">
              <a:off x="35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670" name="Line 14"/>
            <p:cNvSpPr>
              <a:spLocks noChangeShapeType="1"/>
            </p:cNvSpPr>
            <p:nvPr/>
          </p:nvSpPr>
          <p:spPr bwMode="auto">
            <a:xfrm flipV="1">
              <a:off x="40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671" name="Line 15"/>
            <p:cNvSpPr>
              <a:spLocks noChangeShapeType="1"/>
            </p:cNvSpPr>
            <p:nvPr/>
          </p:nvSpPr>
          <p:spPr bwMode="auto">
            <a:xfrm flipV="1">
              <a:off x="45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672" name="Line 16"/>
            <p:cNvSpPr>
              <a:spLocks noChangeShapeType="1"/>
            </p:cNvSpPr>
            <p:nvPr/>
          </p:nvSpPr>
          <p:spPr bwMode="auto">
            <a:xfrm flipV="1">
              <a:off x="49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673" name="Text Box 17"/>
            <p:cNvSpPr txBox="1">
              <a:spLocks noChangeArrowheads="1"/>
            </p:cNvSpPr>
            <p:nvPr/>
          </p:nvSpPr>
          <p:spPr bwMode="auto">
            <a:xfrm>
              <a:off x="2956" y="3834"/>
              <a:ext cx="37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s</a:t>
              </a:r>
            </a:p>
          </p:txBody>
        </p:sp>
        <p:sp>
          <p:nvSpPr>
            <p:cNvPr id="70674" name="Line 18"/>
            <p:cNvSpPr>
              <a:spLocks noChangeShapeType="1"/>
            </p:cNvSpPr>
            <p:nvPr/>
          </p:nvSpPr>
          <p:spPr bwMode="auto">
            <a:xfrm>
              <a:off x="576" y="33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675" name="Line 19"/>
            <p:cNvSpPr>
              <a:spLocks noChangeShapeType="1"/>
            </p:cNvSpPr>
            <p:nvPr/>
          </p:nvSpPr>
          <p:spPr bwMode="auto">
            <a:xfrm>
              <a:off x="576" y="283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676" name="Line 20"/>
            <p:cNvSpPr>
              <a:spLocks noChangeShapeType="1"/>
            </p:cNvSpPr>
            <p:nvPr/>
          </p:nvSpPr>
          <p:spPr bwMode="auto">
            <a:xfrm>
              <a:off x="576" y="235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677" name="Line 21"/>
            <p:cNvSpPr>
              <a:spLocks noChangeShapeType="1"/>
            </p:cNvSpPr>
            <p:nvPr/>
          </p:nvSpPr>
          <p:spPr bwMode="auto">
            <a:xfrm>
              <a:off x="576" y="187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678" name="Line 22"/>
            <p:cNvSpPr>
              <a:spLocks noChangeShapeType="1"/>
            </p:cNvSpPr>
            <p:nvPr/>
          </p:nvSpPr>
          <p:spPr bwMode="auto">
            <a:xfrm>
              <a:off x="576" y="139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679" name="Line 23"/>
            <p:cNvSpPr>
              <a:spLocks noChangeShapeType="1"/>
            </p:cNvSpPr>
            <p:nvPr/>
          </p:nvSpPr>
          <p:spPr bwMode="auto">
            <a:xfrm>
              <a:off x="576" y="9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680" name="Text Box 24"/>
            <p:cNvSpPr txBox="1">
              <a:spLocks noChangeArrowheads="1"/>
            </p:cNvSpPr>
            <p:nvPr/>
          </p:nvSpPr>
          <p:spPr bwMode="auto">
            <a:xfrm>
              <a:off x="192" y="1194"/>
              <a:ext cx="458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m</a:t>
              </a:r>
            </a:p>
          </p:txBody>
        </p:sp>
      </p:grpSp>
      <p:sp>
        <p:nvSpPr>
          <p:cNvPr id="70681" name="Line 25"/>
          <p:cNvSpPr>
            <a:spLocks noChangeShapeType="1"/>
          </p:cNvSpPr>
          <p:nvPr/>
        </p:nvSpPr>
        <p:spPr bwMode="auto">
          <a:xfrm flipV="1">
            <a:off x="762000" y="4724400"/>
            <a:ext cx="2289175" cy="1524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82" name="Line 26"/>
          <p:cNvSpPr>
            <a:spLocks noChangeShapeType="1"/>
          </p:cNvSpPr>
          <p:nvPr/>
        </p:nvSpPr>
        <p:spPr bwMode="auto">
          <a:xfrm>
            <a:off x="3048000" y="4724400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83" name="Line 27"/>
          <p:cNvSpPr>
            <a:spLocks noChangeShapeType="1"/>
          </p:cNvSpPr>
          <p:nvPr/>
        </p:nvSpPr>
        <p:spPr bwMode="auto">
          <a:xfrm flipV="1">
            <a:off x="4572000" y="1676400"/>
            <a:ext cx="1524000" cy="3048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84" name="Line 28"/>
          <p:cNvSpPr>
            <a:spLocks noChangeShapeType="1"/>
          </p:cNvSpPr>
          <p:nvPr/>
        </p:nvSpPr>
        <p:spPr bwMode="auto">
          <a:xfrm>
            <a:off x="6096000" y="1676400"/>
            <a:ext cx="1524000" cy="457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85" name="Text Box 29"/>
          <p:cNvSpPr txBox="1">
            <a:spLocks noChangeArrowheads="1"/>
          </p:cNvSpPr>
          <p:nvPr/>
        </p:nvSpPr>
        <p:spPr bwMode="auto">
          <a:xfrm>
            <a:off x="1127125" y="95250"/>
            <a:ext cx="6024563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What is the velocity at 6.2 seconds?</a:t>
            </a:r>
          </a:p>
        </p:txBody>
      </p:sp>
      <p:sp>
        <p:nvSpPr>
          <p:cNvPr id="70686" name="Text Box 30"/>
          <p:cNvSpPr txBox="1">
            <a:spLocks noChangeArrowheads="1"/>
          </p:cNvSpPr>
          <p:nvPr/>
        </p:nvSpPr>
        <p:spPr bwMode="auto">
          <a:xfrm>
            <a:off x="52388" y="6553200"/>
            <a:ext cx="633412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2.0 m/s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grpSp>
        <p:nvGrpSpPr>
          <p:cNvPr id="71683" name="Group 3"/>
          <p:cNvGrpSpPr>
            <a:grpSpLocks/>
          </p:cNvGrpSpPr>
          <p:nvPr/>
        </p:nvGrpSpPr>
        <p:grpSpPr bwMode="auto">
          <a:xfrm>
            <a:off x="0" y="1090613"/>
            <a:ext cx="7829550" cy="5767387"/>
            <a:chOff x="192" y="528"/>
            <a:chExt cx="4932" cy="3633"/>
          </a:xfrm>
        </p:grpSpPr>
        <p:sp>
          <p:nvSpPr>
            <p:cNvPr id="71684" name="Line 4"/>
            <p:cNvSpPr>
              <a:spLocks noChangeShapeType="1"/>
            </p:cNvSpPr>
            <p:nvPr/>
          </p:nvSpPr>
          <p:spPr bwMode="auto">
            <a:xfrm>
              <a:off x="669" y="529"/>
              <a:ext cx="0" cy="32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685" name="Text Box 5"/>
            <p:cNvSpPr txBox="1">
              <a:spLocks noChangeArrowheads="1"/>
            </p:cNvSpPr>
            <p:nvPr/>
          </p:nvSpPr>
          <p:spPr bwMode="auto">
            <a:xfrm rot="-5400000">
              <a:off x="-367" y="2514"/>
              <a:ext cx="1501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Position in meters</a:t>
              </a:r>
            </a:p>
          </p:txBody>
        </p:sp>
        <p:sp>
          <p:nvSpPr>
            <p:cNvPr id="71686" name="Line 6"/>
            <p:cNvSpPr>
              <a:spLocks noChangeShapeType="1"/>
            </p:cNvSpPr>
            <p:nvPr/>
          </p:nvSpPr>
          <p:spPr bwMode="auto">
            <a:xfrm>
              <a:off x="660" y="3780"/>
              <a:ext cx="4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687" name="Text Box 7"/>
            <p:cNvSpPr txBox="1">
              <a:spLocks noChangeArrowheads="1"/>
            </p:cNvSpPr>
            <p:nvPr/>
          </p:nvSpPr>
          <p:spPr bwMode="auto">
            <a:xfrm>
              <a:off x="1200" y="3840"/>
              <a:ext cx="1373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Time in seconds</a:t>
              </a:r>
            </a:p>
          </p:txBody>
        </p:sp>
        <p:sp>
          <p:nvSpPr>
            <p:cNvPr id="71688" name="Line 8"/>
            <p:cNvSpPr>
              <a:spLocks noChangeShapeType="1"/>
            </p:cNvSpPr>
            <p:nvPr/>
          </p:nvSpPr>
          <p:spPr bwMode="auto">
            <a:xfrm flipV="1">
              <a:off x="11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689" name="Line 9"/>
            <p:cNvSpPr>
              <a:spLocks noChangeShapeType="1"/>
            </p:cNvSpPr>
            <p:nvPr/>
          </p:nvSpPr>
          <p:spPr bwMode="auto">
            <a:xfrm flipV="1">
              <a:off x="16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690" name="Line 10"/>
            <p:cNvSpPr>
              <a:spLocks noChangeShapeType="1"/>
            </p:cNvSpPr>
            <p:nvPr/>
          </p:nvSpPr>
          <p:spPr bwMode="auto">
            <a:xfrm flipV="1">
              <a:off x="21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691" name="Line 11"/>
            <p:cNvSpPr>
              <a:spLocks noChangeShapeType="1"/>
            </p:cNvSpPr>
            <p:nvPr/>
          </p:nvSpPr>
          <p:spPr bwMode="auto">
            <a:xfrm flipV="1">
              <a:off x="25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692" name="Line 12"/>
            <p:cNvSpPr>
              <a:spLocks noChangeShapeType="1"/>
            </p:cNvSpPr>
            <p:nvPr/>
          </p:nvSpPr>
          <p:spPr bwMode="auto">
            <a:xfrm flipV="1">
              <a:off x="307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693" name="Line 13"/>
            <p:cNvSpPr>
              <a:spLocks noChangeShapeType="1"/>
            </p:cNvSpPr>
            <p:nvPr/>
          </p:nvSpPr>
          <p:spPr bwMode="auto">
            <a:xfrm flipV="1">
              <a:off x="35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694" name="Line 14"/>
            <p:cNvSpPr>
              <a:spLocks noChangeShapeType="1"/>
            </p:cNvSpPr>
            <p:nvPr/>
          </p:nvSpPr>
          <p:spPr bwMode="auto">
            <a:xfrm flipV="1">
              <a:off x="40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695" name="Line 15"/>
            <p:cNvSpPr>
              <a:spLocks noChangeShapeType="1"/>
            </p:cNvSpPr>
            <p:nvPr/>
          </p:nvSpPr>
          <p:spPr bwMode="auto">
            <a:xfrm flipV="1">
              <a:off x="45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696" name="Line 16"/>
            <p:cNvSpPr>
              <a:spLocks noChangeShapeType="1"/>
            </p:cNvSpPr>
            <p:nvPr/>
          </p:nvSpPr>
          <p:spPr bwMode="auto">
            <a:xfrm flipV="1">
              <a:off x="49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697" name="Text Box 17"/>
            <p:cNvSpPr txBox="1">
              <a:spLocks noChangeArrowheads="1"/>
            </p:cNvSpPr>
            <p:nvPr/>
          </p:nvSpPr>
          <p:spPr bwMode="auto">
            <a:xfrm>
              <a:off x="2956" y="3834"/>
              <a:ext cx="37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s</a:t>
              </a:r>
            </a:p>
          </p:txBody>
        </p:sp>
        <p:sp>
          <p:nvSpPr>
            <p:cNvPr id="71698" name="Line 18"/>
            <p:cNvSpPr>
              <a:spLocks noChangeShapeType="1"/>
            </p:cNvSpPr>
            <p:nvPr/>
          </p:nvSpPr>
          <p:spPr bwMode="auto">
            <a:xfrm>
              <a:off x="576" y="33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699" name="Line 19"/>
            <p:cNvSpPr>
              <a:spLocks noChangeShapeType="1"/>
            </p:cNvSpPr>
            <p:nvPr/>
          </p:nvSpPr>
          <p:spPr bwMode="auto">
            <a:xfrm>
              <a:off x="576" y="283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700" name="Line 20"/>
            <p:cNvSpPr>
              <a:spLocks noChangeShapeType="1"/>
            </p:cNvSpPr>
            <p:nvPr/>
          </p:nvSpPr>
          <p:spPr bwMode="auto">
            <a:xfrm>
              <a:off x="576" y="235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701" name="Line 21"/>
            <p:cNvSpPr>
              <a:spLocks noChangeShapeType="1"/>
            </p:cNvSpPr>
            <p:nvPr/>
          </p:nvSpPr>
          <p:spPr bwMode="auto">
            <a:xfrm>
              <a:off x="576" y="187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702" name="Line 22"/>
            <p:cNvSpPr>
              <a:spLocks noChangeShapeType="1"/>
            </p:cNvSpPr>
            <p:nvPr/>
          </p:nvSpPr>
          <p:spPr bwMode="auto">
            <a:xfrm>
              <a:off x="576" y="139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703" name="Line 23"/>
            <p:cNvSpPr>
              <a:spLocks noChangeShapeType="1"/>
            </p:cNvSpPr>
            <p:nvPr/>
          </p:nvSpPr>
          <p:spPr bwMode="auto">
            <a:xfrm>
              <a:off x="576" y="9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704" name="Text Box 24"/>
            <p:cNvSpPr txBox="1">
              <a:spLocks noChangeArrowheads="1"/>
            </p:cNvSpPr>
            <p:nvPr/>
          </p:nvSpPr>
          <p:spPr bwMode="auto">
            <a:xfrm>
              <a:off x="192" y="1194"/>
              <a:ext cx="458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m</a:t>
              </a:r>
            </a:p>
          </p:txBody>
        </p:sp>
      </p:grpSp>
      <p:sp>
        <p:nvSpPr>
          <p:cNvPr id="71705" name="Line 25"/>
          <p:cNvSpPr>
            <a:spLocks noChangeShapeType="1"/>
          </p:cNvSpPr>
          <p:nvPr/>
        </p:nvSpPr>
        <p:spPr bwMode="auto">
          <a:xfrm flipV="1">
            <a:off x="762000" y="4724400"/>
            <a:ext cx="2289175" cy="1524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06" name="Line 26"/>
          <p:cNvSpPr>
            <a:spLocks noChangeShapeType="1"/>
          </p:cNvSpPr>
          <p:nvPr/>
        </p:nvSpPr>
        <p:spPr bwMode="auto">
          <a:xfrm>
            <a:off x="3048000" y="4724400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07" name="Line 27"/>
          <p:cNvSpPr>
            <a:spLocks noChangeShapeType="1"/>
          </p:cNvSpPr>
          <p:nvPr/>
        </p:nvSpPr>
        <p:spPr bwMode="auto">
          <a:xfrm flipV="1">
            <a:off x="4572000" y="1676400"/>
            <a:ext cx="1524000" cy="3048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08" name="Line 28"/>
          <p:cNvSpPr>
            <a:spLocks noChangeShapeType="1"/>
          </p:cNvSpPr>
          <p:nvPr/>
        </p:nvSpPr>
        <p:spPr bwMode="auto">
          <a:xfrm>
            <a:off x="6096000" y="1676400"/>
            <a:ext cx="1524000" cy="457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09" name="Text Box 29"/>
          <p:cNvSpPr txBox="1">
            <a:spLocks noChangeArrowheads="1"/>
          </p:cNvSpPr>
          <p:nvPr/>
        </p:nvSpPr>
        <p:spPr bwMode="auto">
          <a:xfrm>
            <a:off x="1127125" y="95250"/>
            <a:ext cx="6227763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What is the velocity at 8.15 seconds?</a:t>
            </a:r>
          </a:p>
        </p:txBody>
      </p:sp>
      <p:sp>
        <p:nvSpPr>
          <p:cNvPr id="71710" name="Text Box 30"/>
          <p:cNvSpPr txBox="1">
            <a:spLocks noChangeArrowheads="1"/>
          </p:cNvSpPr>
          <p:nvPr/>
        </p:nvSpPr>
        <p:spPr bwMode="auto">
          <a:xfrm>
            <a:off x="52388" y="6553200"/>
            <a:ext cx="684212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-3.0 m/s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765175" y="1066800"/>
            <a:ext cx="7280275" cy="15557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Qualitative Position vs. time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8137525" y="6289675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02" name="Group 2"/>
          <p:cNvGrpSpPr>
            <a:grpSpLocks/>
          </p:cNvGrpSpPr>
          <p:nvPr/>
        </p:nvGrpSpPr>
        <p:grpSpPr bwMode="auto">
          <a:xfrm>
            <a:off x="476250" y="685800"/>
            <a:ext cx="7829550" cy="5767388"/>
            <a:chOff x="192" y="528"/>
            <a:chExt cx="4932" cy="3633"/>
          </a:xfrm>
        </p:grpSpPr>
        <p:sp>
          <p:nvSpPr>
            <p:cNvPr id="76803" name="Line 3"/>
            <p:cNvSpPr>
              <a:spLocks noChangeShapeType="1"/>
            </p:cNvSpPr>
            <p:nvPr/>
          </p:nvSpPr>
          <p:spPr bwMode="auto">
            <a:xfrm>
              <a:off x="669" y="529"/>
              <a:ext cx="0" cy="32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04" name="Text Box 4"/>
            <p:cNvSpPr txBox="1">
              <a:spLocks noChangeArrowheads="1"/>
            </p:cNvSpPr>
            <p:nvPr/>
          </p:nvSpPr>
          <p:spPr bwMode="auto">
            <a:xfrm rot="-5400000">
              <a:off x="-367" y="2514"/>
              <a:ext cx="1501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Position in meters</a:t>
              </a:r>
            </a:p>
          </p:txBody>
        </p:sp>
        <p:sp>
          <p:nvSpPr>
            <p:cNvPr id="76805" name="Line 5"/>
            <p:cNvSpPr>
              <a:spLocks noChangeShapeType="1"/>
            </p:cNvSpPr>
            <p:nvPr/>
          </p:nvSpPr>
          <p:spPr bwMode="auto">
            <a:xfrm>
              <a:off x="660" y="3780"/>
              <a:ext cx="4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06" name="Text Box 6"/>
            <p:cNvSpPr txBox="1">
              <a:spLocks noChangeArrowheads="1"/>
            </p:cNvSpPr>
            <p:nvPr/>
          </p:nvSpPr>
          <p:spPr bwMode="auto">
            <a:xfrm>
              <a:off x="1200" y="3840"/>
              <a:ext cx="1373" cy="28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Time in seconds</a:t>
              </a:r>
            </a:p>
          </p:txBody>
        </p:sp>
        <p:sp>
          <p:nvSpPr>
            <p:cNvPr id="76807" name="Line 7"/>
            <p:cNvSpPr>
              <a:spLocks noChangeShapeType="1"/>
            </p:cNvSpPr>
            <p:nvPr/>
          </p:nvSpPr>
          <p:spPr bwMode="auto">
            <a:xfrm flipV="1">
              <a:off x="11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08" name="Line 8"/>
            <p:cNvSpPr>
              <a:spLocks noChangeShapeType="1"/>
            </p:cNvSpPr>
            <p:nvPr/>
          </p:nvSpPr>
          <p:spPr bwMode="auto">
            <a:xfrm flipV="1">
              <a:off x="16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09" name="Line 9"/>
            <p:cNvSpPr>
              <a:spLocks noChangeShapeType="1"/>
            </p:cNvSpPr>
            <p:nvPr/>
          </p:nvSpPr>
          <p:spPr bwMode="auto">
            <a:xfrm flipV="1">
              <a:off x="21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10" name="Line 10"/>
            <p:cNvSpPr>
              <a:spLocks noChangeShapeType="1"/>
            </p:cNvSpPr>
            <p:nvPr/>
          </p:nvSpPr>
          <p:spPr bwMode="auto">
            <a:xfrm flipV="1">
              <a:off x="25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11" name="Line 11"/>
            <p:cNvSpPr>
              <a:spLocks noChangeShapeType="1"/>
            </p:cNvSpPr>
            <p:nvPr/>
          </p:nvSpPr>
          <p:spPr bwMode="auto">
            <a:xfrm flipV="1">
              <a:off x="307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12" name="Line 12"/>
            <p:cNvSpPr>
              <a:spLocks noChangeShapeType="1"/>
            </p:cNvSpPr>
            <p:nvPr/>
          </p:nvSpPr>
          <p:spPr bwMode="auto">
            <a:xfrm flipV="1">
              <a:off x="35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13" name="Line 13"/>
            <p:cNvSpPr>
              <a:spLocks noChangeShapeType="1"/>
            </p:cNvSpPr>
            <p:nvPr/>
          </p:nvSpPr>
          <p:spPr bwMode="auto">
            <a:xfrm flipV="1">
              <a:off x="40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14" name="Line 14"/>
            <p:cNvSpPr>
              <a:spLocks noChangeShapeType="1"/>
            </p:cNvSpPr>
            <p:nvPr/>
          </p:nvSpPr>
          <p:spPr bwMode="auto">
            <a:xfrm flipV="1">
              <a:off x="45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15" name="Line 15"/>
            <p:cNvSpPr>
              <a:spLocks noChangeShapeType="1"/>
            </p:cNvSpPr>
            <p:nvPr/>
          </p:nvSpPr>
          <p:spPr bwMode="auto">
            <a:xfrm flipV="1">
              <a:off x="49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16" name="Text Box 16"/>
            <p:cNvSpPr txBox="1">
              <a:spLocks noChangeArrowheads="1"/>
            </p:cNvSpPr>
            <p:nvPr/>
          </p:nvSpPr>
          <p:spPr bwMode="auto">
            <a:xfrm>
              <a:off x="2956" y="3834"/>
              <a:ext cx="37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s</a:t>
              </a:r>
            </a:p>
          </p:txBody>
        </p:sp>
        <p:sp>
          <p:nvSpPr>
            <p:cNvPr id="76817" name="Line 17"/>
            <p:cNvSpPr>
              <a:spLocks noChangeShapeType="1"/>
            </p:cNvSpPr>
            <p:nvPr/>
          </p:nvSpPr>
          <p:spPr bwMode="auto">
            <a:xfrm>
              <a:off x="576" y="33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18" name="Line 18"/>
            <p:cNvSpPr>
              <a:spLocks noChangeShapeType="1"/>
            </p:cNvSpPr>
            <p:nvPr/>
          </p:nvSpPr>
          <p:spPr bwMode="auto">
            <a:xfrm>
              <a:off x="576" y="283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19" name="Line 19"/>
            <p:cNvSpPr>
              <a:spLocks noChangeShapeType="1"/>
            </p:cNvSpPr>
            <p:nvPr/>
          </p:nvSpPr>
          <p:spPr bwMode="auto">
            <a:xfrm>
              <a:off x="576" y="235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20" name="Line 20"/>
            <p:cNvSpPr>
              <a:spLocks noChangeShapeType="1"/>
            </p:cNvSpPr>
            <p:nvPr/>
          </p:nvSpPr>
          <p:spPr bwMode="auto">
            <a:xfrm>
              <a:off x="576" y="187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21" name="Line 21"/>
            <p:cNvSpPr>
              <a:spLocks noChangeShapeType="1"/>
            </p:cNvSpPr>
            <p:nvPr/>
          </p:nvSpPr>
          <p:spPr bwMode="auto">
            <a:xfrm>
              <a:off x="576" y="139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22" name="Line 22"/>
            <p:cNvSpPr>
              <a:spLocks noChangeShapeType="1"/>
            </p:cNvSpPr>
            <p:nvPr/>
          </p:nvSpPr>
          <p:spPr bwMode="auto">
            <a:xfrm>
              <a:off x="576" y="9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23" name="Text Box 23"/>
            <p:cNvSpPr txBox="1">
              <a:spLocks noChangeArrowheads="1"/>
            </p:cNvSpPr>
            <p:nvPr/>
          </p:nvSpPr>
          <p:spPr bwMode="auto">
            <a:xfrm>
              <a:off x="192" y="1194"/>
              <a:ext cx="458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m</a:t>
              </a:r>
            </a:p>
          </p:txBody>
        </p:sp>
      </p:grpSp>
      <p:sp>
        <p:nvSpPr>
          <p:cNvPr id="76825" name="Text Box 25"/>
          <p:cNvSpPr txBox="1">
            <a:spLocks noChangeArrowheads="1"/>
          </p:cNvSpPr>
          <p:nvPr/>
        </p:nvSpPr>
        <p:spPr bwMode="auto">
          <a:xfrm>
            <a:off x="2117725" y="30163"/>
            <a:ext cx="3876675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What’s going on here?</a:t>
            </a:r>
          </a:p>
        </p:txBody>
      </p:sp>
      <p:sp>
        <p:nvSpPr>
          <p:cNvPr id="76826" name="Line 26"/>
          <p:cNvSpPr>
            <a:spLocks noChangeShapeType="1"/>
          </p:cNvSpPr>
          <p:nvPr/>
        </p:nvSpPr>
        <p:spPr bwMode="auto">
          <a:xfrm flipV="1">
            <a:off x="1219200" y="4343400"/>
            <a:ext cx="3810000" cy="1447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27" name="Line 27"/>
          <p:cNvSpPr>
            <a:spLocks noChangeShapeType="1"/>
          </p:cNvSpPr>
          <p:nvPr/>
        </p:nvSpPr>
        <p:spPr bwMode="auto">
          <a:xfrm flipV="1">
            <a:off x="5029200" y="2057400"/>
            <a:ext cx="2286000" cy="2286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1608</TotalTime>
  <Words>682</Words>
  <Application>Microsoft Office PowerPoint</Application>
  <PresentationFormat>On-screen Show (4:3)</PresentationFormat>
  <Paragraphs>222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148</cp:revision>
  <dcterms:created xsi:type="dcterms:W3CDTF">2001-03-01T17:38:38Z</dcterms:created>
  <dcterms:modified xsi:type="dcterms:W3CDTF">2017-09-27T20:03:55Z</dcterms:modified>
</cp:coreProperties>
</file>